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64" r:id="rId1"/>
  </p:sldMasterIdLst>
  <p:notesMasterIdLst>
    <p:notesMasterId r:id="rId73"/>
  </p:notesMasterIdLst>
  <p:handoutMasterIdLst>
    <p:handoutMasterId r:id="rId74"/>
  </p:handoutMasterIdLst>
  <p:sldIdLst>
    <p:sldId id="298" r:id="rId2"/>
    <p:sldId id="332" r:id="rId3"/>
    <p:sldId id="305" r:id="rId4"/>
    <p:sldId id="299" r:id="rId5"/>
    <p:sldId id="300" r:id="rId6"/>
    <p:sldId id="365" r:id="rId7"/>
    <p:sldId id="366" r:id="rId8"/>
    <p:sldId id="390" r:id="rId9"/>
    <p:sldId id="473" r:id="rId10"/>
    <p:sldId id="391" r:id="rId11"/>
    <p:sldId id="468" r:id="rId12"/>
    <p:sldId id="469" r:id="rId13"/>
    <p:sldId id="466" r:id="rId14"/>
    <p:sldId id="467" r:id="rId15"/>
    <p:sldId id="470" r:id="rId16"/>
    <p:sldId id="498" r:id="rId17"/>
    <p:sldId id="327" r:id="rId18"/>
    <p:sldId id="378" r:id="rId19"/>
    <p:sldId id="489" r:id="rId20"/>
    <p:sldId id="386" r:id="rId21"/>
    <p:sldId id="471" r:id="rId22"/>
    <p:sldId id="379" r:id="rId23"/>
    <p:sldId id="420" r:id="rId24"/>
    <p:sldId id="472" r:id="rId25"/>
    <p:sldId id="419" r:id="rId26"/>
    <p:sldId id="474" r:id="rId27"/>
    <p:sldId id="380" r:id="rId28"/>
    <p:sldId id="381" r:id="rId29"/>
    <p:sldId id="479" r:id="rId30"/>
    <p:sldId id="477" r:id="rId31"/>
    <p:sldId id="480" r:id="rId32"/>
    <p:sldId id="481" r:id="rId33"/>
    <p:sldId id="482" r:id="rId34"/>
    <p:sldId id="483" r:id="rId35"/>
    <p:sldId id="476" r:id="rId36"/>
    <p:sldId id="387" r:id="rId37"/>
    <p:sldId id="440" r:id="rId38"/>
    <p:sldId id="438" r:id="rId39"/>
    <p:sldId id="439" r:id="rId40"/>
    <p:sldId id="443" r:id="rId41"/>
    <p:sldId id="444" r:id="rId42"/>
    <p:sldId id="445" r:id="rId43"/>
    <p:sldId id="446" r:id="rId44"/>
    <p:sldId id="450" r:id="rId45"/>
    <p:sldId id="451" r:id="rId46"/>
    <p:sldId id="452" r:id="rId47"/>
    <p:sldId id="453" r:id="rId48"/>
    <p:sldId id="454" r:id="rId49"/>
    <p:sldId id="455" r:id="rId50"/>
    <p:sldId id="409" r:id="rId51"/>
    <p:sldId id="410" r:id="rId52"/>
    <p:sldId id="429" r:id="rId53"/>
    <p:sldId id="465" r:id="rId54"/>
    <p:sldId id="435" r:id="rId55"/>
    <p:sldId id="457" r:id="rId56"/>
    <p:sldId id="436" r:id="rId57"/>
    <p:sldId id="458" r:id="rId58"/>
    <p:sldId id="499" r:id="rId59"/>
    <p:sldId id="490" r:id="rId60"/>
    <p:sldId id="475" r:id="rId61"/>
    <p:sldId id="491" r:id="rId62"/>
    <p:sldId id="459" r:id="rId63"/>
    <p:sldId id="492" r:id="rId64"/>
    <p:sldId id="464" r:id="rId65"/>
    <p:sldId id="493" r:id="rId66"/>
    <p:sldId id="494" r:id="rId67"/>
    <p:sldId id="495" r:id="rId68"/>
    <p:sldId id="496" r:id="rId69"/>
    <p:sldId id="497" r:id="rId70"/>
    <p:sldId id="383" r:id="rId71"/>
    <p:sldId id="384" r:id="rId72"/>
  </p:sldIdLst>
  <p:sldSz cx="10693400" cy="7561263"/>
  <p:notesSz cx="6775450" cy="9906000"/>
  <p:defaultTextStyle>
    <a:defPPr>
      <a:defRPr lang="de-DE"/>
    </a:defPPr>
    <a:lvl1pPr algn="ctr" rtl="0" fontAlgn="base">
      <a:spcBef>
        <a:spcPct val="0"/>
      </a:spcBef>
      <a:spcAft>
        <a:spcPct val="0"/>
      </a:spcAft>
      <a:defRPr sz="2300" kern="1200">
        <a:solidFill>
          <a:schemeClr val="tx1"/>
        </a:solidFill>
        <a:latin typeface="Arial" charset="0"/>
        <a:ea typeface="+mn-ea"/>
        <a:cs typeface="+mn-cs"/>
      </a:defRPr>
    </a:lvl1pPr>
    <a:lvl2pPr marL="457200" algn="ctr" rtl="0" fontAlgn="base">
      <a:spcBef>
        <a:spcPct val="0"/>
      </a:spcBef>
      <a:spcAft>
        <a:spcPct val="0"/>
      </a:spcAft>
      <a:defRPr sz="2300" kern="1200">
        <a:solidFill>
          <a:schemeClr val="tx1"/>
        </a:solidFill>
        <a:latin typeface="Arial" charset="0"/>
        <a:ea typeface="+mn-ea"/>
        <a:cs typeface="+mn-cs"/>
      </a:defRPr>
    </a:lvl2pPr>
    <a:lvl3pPr marL="914400" algn="ctr" rtl="0" fontAlgn="base">
      <a:spcBef>
        <a:spcPct val="0"/>
      </a:spcBef>
      <a:spcAft>
        <a:spcPct val="0"/>
      </a:spcAft>
      <a:defRPr sz="2300" kern="1200">
        <a:solidFill>
          <a:schemeClr val="tx1"/>
        </a:solidFill>
        <a:latin typeface="Arial" charset="0"/>
        <a:ea typeface="+mn-ea"/>
        <a:cs typeface="+mn-cs"/>
      </a:defRPr>
    </a:lvl3pPr>
    <a:lvl4pPr marL="1371600" algn="ctr" rtl="0" fontAlgn="base">
      <a:spcBef>
        <a:spcPct val="0"/>
      </a:spcBef>
      <a:spcAft>
        <a:spcPct val="0"/>
      </a:spcAft>
      <a:defRPr sz="2300" kern="1200">
        <a:solidFill>
          <a:schemeClr val="tx1"/>
        </a:solidFill>
        <a:latin typeface="Arial" charset="0"/>
        <a:ea typeface="+mn-ea"/>
        <a:cs typeface="+mn-cs"/>
      </a:defRPr>
    </a:lvl4pPr>
    <a:lvl5pPr marL="1828800" algn="ctr" rtl="0" fontAlgn="base">
      <a:spcBef>
        <a:spcPct val="0"/>
      </a:spcBef>
      <a:spcAft>
        <a:spcPct val="0"/>
      </a:spcAft>
      <a:defRPr sz="2300" kern="1200">
        <a:solidFill>
          <a:schemeClr val="tx1"/>
        </a:solidFill>
        <a:latin typeface="Arial" charset="0"/>
        <a:ea typeface="+mn-ea"/>
        <a:cs typeface="+mn-cs"/>
      </a:defRPr>
    </a:lvl5pPr>
    <a:lvl6pPr marL="2286000" algn="l" defTabSz="914400" rtl="0" eaLnBrk="1" latinLnBrk="0" hangingPunct="1">
      <a:defRPr sz="2300" kern="1200">
        <a:solidFill>
          <a:schemeClr val="tx1"/>
        </a:solidFill>
        <a:latin typeface="Arial" charset="0"/>
        <a:ea typeface="+mn-ea"/>
        <a:cs typeface="+mn-cs"/>
      </a:defRPr>
    </a:lvl6pPr>
    <a:lvl7pPr marL="2743200" algn="l" defTabSz="914400" rtl="0" eaLnBrk="1" latinLnBrk="0" hangingPunct="1">
      <a:defRPr sz="2300" kern="1200">
        <a:solidFill>
          <a:schemeClr val="tx1"/>
        </a:solidFill>
        <a:latin typeface="Arial" charset="0"/>
        <a:ea typeface="+mn-ea"/>
        <a:cs typeface="+mn-cs"/>
      </a:defRPr>
    </a:lvl7pPr>
    <a:lvl8pPr marL="3200400" algn="l" defTabSz="914400" rtl="0" eaLnBrk="1" latinLnBrk="0" hangingPunct="1">
      <a:defRPr sz="2300" kern="1200">
        <a:solidFill>
          <a:schemeClr val="tx1"/>
        </a:solidFill>
        <a:latin typeface="Arial" charset="0"/>
        <a:ea typeface="+mn-ea"/>
        <a:cs typeface="+mn-cs"/>
      </a:defRPr>
    </a:lvl8pPr>
    <a:lvl9pPr marL="3657600" algn="l" defTabSz="914400" rtl="0" eaLnBrk="1" latinLnBrk="0" hangingPunct="1">
      <a:defRPr sz="23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382">
          <p15:clr>
            <a:srgbClr val="A4A3A4"/>
          </p15:clr>
        </p15:guide>
        <p15:guide id="2" pos="3368">
          <p15:clr>
            <a:srgbClr val="A4A3A4"/>
          </p15:clr>
        </p15:guide>
      </p15:sldGuideLst>
    </p:ext>
    <p:ext uri="{2D200454-40CA-4A62-9FC3-DE9A4176ACB9}">
      <p15:notesGuideLst xmlns:p15="http://schemas.microsoft.com/office/powerpoint/2012/main">
        <p15:guide id="1" orient="horz" pos="3120">
          <p15:clr>
            <a:srgbClr val="A4A3A4"/>
          </p15:clr>
        </p15:guide>
        <p15:guide id="2" pos="213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1887"/>
    <a:srgbClr val="FF3300"/>
    <a:srgbClr val="181A66"/>
    <a:srgbClr val="BBD5E3"/>
    <a:srgbClr val="C8C8E4"/>
    <a:srgbClr val="FFD279"/>
    <a:srgbClr val="99FFCC"/>
    <a:srgbClr val="CC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27" autoAdjust="0"/>
    <p:restoredTop sz="89796" autoAdjust="0"/>
  </p:normalViewPr>
  <p:slideViewPr>
    <p:cSldViewPr>
      <p:cViewPr varScale="1">
        <p:scale>
          <a:sx n="108" d="100"/>
          <a:sy n="108" d="100"/>
        </p:scale>
        <p:origin x="800" y="200"/>
      </p:cViewPr>
      <p:guideLst>
        <p:guide orient="horz" pos="2382"/>
        <p:guide pos="336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6254"/>
    </p:cViewPr>
  </p:sorterViewPr>
  <p:notesViewPr>
    <p:cSldViewPr>
      <p:cViewPr varScale="1">
        <p:scale>
          <a:sx n="87" d="100"/>
          <a:sy n="87" d="100"/>
        </p:scale>
        <p:origin x="-2202" y="-78"/>
      </p:cViewPr>
      <p:guideLst>
        <p:guide orient="horz" pos="3120"/>
        <p:guide pos="2135"/>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794" name="Rectangle 2"/>
          <p:cNvSpPr>
            <a:spLocks noGrp="1" noChangeArrowheads="1"/>
          </p:cNvSpPr>
          <p:nvPr>
            <p:ph type="hdr" sz="quarter"/>
          </p:nvPr>
        </p:nvSpPr>
        <p:spPr bwMode="auto">
          <a:xfrm>
            <a:off x="0" y="0"/>
            <a:ext cx="2935288" cy="496888"/>
          </a:xfrm>
          <a:prstGeom prst="rect">
            <a:avLst/>
          </a:prstGeom>
          <a:noFill/>
          <a:ln w="9525">
            <a:noFill/>
            <a:miter lim="800000"/>
            <a:headEnd/>
            <a:tailEnd/>
          </a:ln>
          <a:effectLst/>
        </p:spPr>
        <p:txBody>
          <a:bodyPr vert="horz" wrap="square" lIns="91878" tIns="45938" rIns="91878" bIns="45938" numCol="1" anchor="t" anchorCtr="0" compatLnSpc="1">
            <a:prstTxWarp prst="textNoShape">
              <a:avLst/>
            </a:prstTxWarp>
          </a:bodyPr>
          <a:lstStyle>
            <a:lvl1pPr algn="l" defTabSz="919646" eaLnBrk="0" hangingPunct="0">
              <a:defRPr sz="1200">
                <a:latin typeface="Times New Roman" pitchFamily="18" charset="0"/>
              </a:defRPr>
            </a:lvl1pPr>
          </a:lstStyle>
          <a:p>
            <a:pPr>
              <a:defRPr/>
            </a:pPr>
            <a:endParaRPr lang="de-CH"/>
          </a:p>
        </p:txBody>
      </p:sp>
      <p:sp>
        <p:nvSpPr>
          <p:cNvPr id="33795" name="Rectangle 3"/>
          <p:cNvSpPr>
            <a:spLocks noGrp="1" noChangeArrowheads="1"/>
          </p:cNvSpPr>
          <p:nvPr>
            <p:ph type="dt" sz="quarter" idx="1"/>
          </p:nvPr>
        </p:nvSpPr>
        <p:spPr bwMode="auto">
          <a:xfrm>
            <a:off x="3838575" y="0"/>
            <a:ext cx="2935288" cy="496888"/>
          </a:xfrm>
          <a:prstGeom prst="rect">
            <a:avLst/>
          </a:prstGeom>
          <a:noFill/>
          <a:ln w="9525">
            <a:noFill/>
            <a:miter lim="800000"/>
            <a:headEnd/>
            <a:tailEnd/>
          </a:ln>
          <a:effectLst/>
        </p:spPr>
        <p:txBody>
          <a:bodyPr vert="horz" wrap="square" lIns="91878" tIns="45938" rIns="91878" bIns="45938" numCol="1" anchor="t" anchorCtr="0" compatLnSpc="1">
            <a:prstTxWarp prst="textNoShape">
              <a:avLst/>
            </a:prstTxWarp>
          </a:bodyPr>
          <a:lstStyle>
            <a:lvl1pPr algn="r" defTabSz="919646" eaLnBrk="0" hangingPunct="0">
              <a:defRPr sz="1200">
                <a:latin typeface="Times New Roman" pitchFamily="18" charset="0"/>
              </a:defRPr>
            </a:lvl1pPr>
          </a:lstStyle>
          <a:p>
            <a:pPr>
              <a:defRPr/>
            </a:pPr>
            <a:endParaRPr lang="de-CH"/>
          </a:p>
        </p:txBody>
      </p:sp>
      <p:sp>
        <p:nvSpPr>
          <p:cNvPr id="33796" name="Rectangle 4"/>
          <p:cNvSpPr>
            <a:spLocks noGrp="1" noChangeArrowheads="1"/>
          </p:cNvSpPr>
          <p:nvPr>
            <p:ph type="ftr" sz="quarter" idx="2"/>
          </p:nvPr>
        </p:nvSpPr>
        <p:spPr bwMode="auto">
          <a:xfrm>
            <a:off x="0" y="9407525"/>
            <a:ext cx="2935288" cy="496888"/>
          </a:xfrm>
          <a:prstGeom prst="rect">
            <a:avLst/>
          </a:prstGeom>
          <a:noFill/>
          <a:ln w="9525">
            <a:noFill/>
            <a:miter lim="800000"/>
            <a:headEnd/>
            <a:tailEnd/>
          </a:ln>
          <a:effectLst/>
        </p:spPr>
        <p:txBody>
          <a:bodyPr vert="horz" wrap="square" lIns="91878" tIns="45938" rIns="91878" bIns="45938" numCol="1" anchor="b" anchorCtr="0" compatLnSpc="1">
            <a:prstTxWarp prst="textNoShape">
              <a:avLst/>
            </a:prstTxWarp>
          </a:bodyPr>
          <a:lstStyle>
            <a:lvl1pPr algn="l" defTabSz="919646" eaLnBrk="0" hangingPunct="0">
              <a:defRPr sz="1200">
                <a:latin typeface="Times New Roman" pitchFamily="18" charset="0"/>
              </a:defRPr>
            </a:lvl1pPr>
          </a:lstStyle>
          <a:p>
            <a:pPr>
              <a:defRPr/>
            </a:pPr>
            <a:endParaRPr lang="de-CH"/>
          </a:p>
        </p:txBody>
      </p:sp>
      <p:sp>
        <p:nvSpPr>
          <p:cNvPr id="33797" name="Rectangle 5"/>
          <p:cNvSpPr>
            <a:spLocks noGrp="1" noChangeArrowheads="1"/>
          </p:cNvSpPr>
          <p:nvPr>
            <p:ph type="sldNum" sz="quarter" idx="3"/>
          </p:nvPr>
        </p:nvSpPr>
        <p:spPr bwMode="auto">
          <a:xfrm>
            <a:off x="3838575" y="9407525"/>
            <a:ext cx="2935288" cy="496888"/>
          </a:xfrm>
          <a:prstGeom prst="rect">
            <a:avLst/>
          </a:prstGeom>
          <a:noFill/>
          <a:ln w="9525">
            <a:noFill/>
            <a:miter lim="800000"/>
            <a:headEnd/>
            <a:tailEnd/>
          </a:ln>
          <a:effectLst/>
        </p:spPr>
        <p:txBody>
          <a:bodyPr vert="horz" wrap="square" lIns="91878" tIns="45938" rIns="91878" bIns="45938" numCol="1" anchor="b" anchorCtr="0" compatLnSpc="1">
            <a:prstTxWarp prst="textNoShape">
              <a:avLst/>
            </a:prstTxWarp>
          </a:bodyPr>
          <a:lstStyle>
            <a:lvl1pPr algn="r" defTabSz="919646" eaLnBrk="0" hangingPunct="0">
              <a:defRPr sz="1200">
                <a:latin typeface="Times New Roman" pitchFamily="18" charset="0"/>
              </a:defRPr>
            </a:lvl1pPr>
          </a:lstStyle>
          <a:p>
            <a:pPr>
              <a:defRPr/>
            </a:pPr>
            <a:fld id="{94F9C679-CBF2-4A3C-B9BE-F10B53D2881C}" type="slidenum">
              <a:rPr lang="de-CH"/>
              <a:pPr>
                <a:defRPr/>
              </a:pPr>
              <a:t>‹Nr.›</a:t>
            </a:fld>
            <a:endParaRPr lang="de-CH"/>
          </a:p>
        </p:txBody>
      </p:sp>
    </p:spTree>
    <p:extLst>
      <p:ext uri="{BB962C8B-B14F-4D97-AF65-F5344CB8AC3E}">
        <p14:creationId xmlns:p14="http://schemas.microsoft.com/office/powerpoint/2010/main" val="3151493155"/>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png>
</file>

<file path=ppt/media/image12.tiff>
</file>

<file path=ppt/media/image13.png>
</file>

<file path=ppt/media/image14.tiff>
</file>

<file path=ppt/media/image15.png>
</file>

<file path=ppt/media/image16.jpeg>
</file>

<file path=ppt/media/image17.jpeg>
</file>

<file path=ppt/media/image18.png>
</file>

<file path=ppt/media/image19.png>
</file>

<file path=ppt/media/image2.png>
</file>

<file path=ppt/media/image20.jpg>
</file>

<file path=ppt/media/image21.png>
</file>

<file path=ppt/media/image22.tiff>
</file>

<file path=ppt/media/image23.tiff>
</file>

<file path=ppt/media/image24.tiff>
</file>

<file path=ppt/media/image25.tiff>
</file>

<file path=ppt/media/image26.png>
</file>

<file path=ppt/media/image27.png>
</file>

<file path=ppt/media/image28.png>
</file>

<file path=ppt/media/image29.png>
</file>

<file path=ppt/media/image3.png>
</file>

<file path=ppt/media/image30.png>
</file>

<file path=ppt/media/image31.png>
</file>

<file path=ppt/media/image32.tiff>
</file>

<file path=ppt/media/image33.tiff>
</file>

<file path=ppt/media/image34.png>
</file>

<file path=ppt/media/image35.tiff>
</file>

<file path=ppt/media/image36.png>
</file>

<file path=ppt/media/image37.png>
</file>

<file path=ppt/media/image38.tiff>
</file>

<file path=ppt/media/image39.tiff>
</file>

<file path=ppt/media/image4.png>
</file>

<file path=ppt/media/image40.tiff>
</file>

<file path=ppt/media/image41.jpeg>
</file>

<file path=ppt/media/image5.jpe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35288" cy="496888"/>
          </a:xfrm>
          <a:prstGeom prst="rect">
            <a:avLst/>
          </a:prstGeom>
          <a:noFill/>
          <a:ln w="9525">
            <a:noFill/>
            <a:miter lim="800000"/>
            <a:headEnd/>
            <a:tailEnd/>
          </a:ln>
          <a:effectLst/>
        </p:spPr>
        <p:txBody>
          <a:bodyPr vert="horz" wrap="square" lIns="91878" tIns="45938" rIns="91878" bIns="45938" numCol="1" anchor="t" anchorCtr="0" compatLnSpc="1">
            <a:prstTxWarp prst="textNoShape">
              <a:avLst/>
            </a:prstTxWarp>
          </a:bodyPr>
          <a:lstStyle>
            <a:lvl1pPr algn="l" defTabSz="919646" eaLnBrk="0" hangingPunct="0">
              <a:defRPr sz="1200">
                <a:latin typeface="Times New Roman" pitchFamily="18" charset="0"/>
              </a:defRPr>
            </a:lvl1pPr>
          </a:lstStyle>
          <a:p>
            <a:pPr>
              <a:defRPr/>
            </a:pPr>
            <a:endParaRPr lang="de-CH"/>
          </a:p>
        </p:txBody>
      </p:sp>
      <p:sp>
        <p:nvSpPr>
          <p:cNvPr id="3075" name="Rectangle 3"/>
          <p:cNvSpPr>
            <a:spLocks noGrp="1" noChangeArrowheads="1"/>
          </p:cNvSpPr>
          <p:nvPr>
            <p:ph type="dt" idx="1"/>
          </p:nvPr>
        </p:nvSpPr>
        <p:spPr bwMode="auto">
          <a:xfrm>
            <a:off x="3840163" y="0"/>
            <a:ext cx="2935287" cy="496888"/>
          </a:xfrm>
          <a:prstGeom prst="rect">
            <a:avLst/>
          </a:prstGeom>
          <a:noFill/>
          <a:ln w="9525">
            <a:noFill/>
            <a:miter lim="800000"/>
            <a:headEnd/>
            <a:tailEnd/>
          </a:ln>
          <a:effectLst/>
        </p:spPr>
        <p:txBody>
          <a:bodyPr vert="horz" wrap="square" lIns="91878" tIns="45938" rIns="91878" bIns="45938" numCol="1" anchor="t" anchorCtr="0" compatLnSpc="1">
            <a:prstTxWarp prst="textNoShape">
              <a:avLst/>
            </a:prstTxWarp>
          </a:bodyPr>
          <a:lstStyle>
            <a:lvl1pPr algn="r" defTabSz="919646" eaLnBrk="0" hangingPunct="0">
              <a:defRPr sz="1200">
                <a:latin typeface="Times New Roman" pitchFamily="18" charset="0"/>
              </a:defRPr>
            </a:lvl1pPr>
          </a:lstStyle>
          <a:p>
            <a:pPr>
              <a:defRPr/>
            </a:pPr>
            <a:endParaRPr lang="de-CH"/>
          </a:p>
        </p:txBody>
      </p:sp>
      <p:sp>
        <p:nvSpPr>
          <p:cNvPr id="13316" name="Rectangle 4"/>
          <p:cNvSpPr>
            <a:spLocks noGrp="1" noRot="1" noChangeAspect="1" noChangeArrowheads="1" noTextEdit="1"/>
          </p:cNvSpPr>
          <p:nvPr>
            <p:ph type="sldImg" idx="2"/>
          </p:nvPr>
        </p:nvSpPr>
        <p:spPr bwMode="auto">
          <a:xfrm>
            <a:off x="762000" y="742950"/>
            <a:ext cx="5251450" cy="371475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903288" y="4706938"/>
            <a:ext cx="4968875" cy="4456112"/>
          </a:xfrm>
          <a:prstGeom prst="rect">
            <a:avLst/>
          </a:prstGeom>
          <a:noFill/>
          <a:ln w="9525">
            <a:noFill/>
            <a:miter lim="800000"/>
            <a:headEnd/>
            <a:tailEnd/>
          </a:ln>
          <a:effectLst/>
        </p:spPr>
        <p:txBody>
          <a:bodyPr vert="horz" wrap="square" lIns="91878" tIns="45938" rIns="91878" bIns="45938" numCol="1" anchor="t" anchorCtr="0" compatLnSpc="1">
            <a:prstTxWarp prst="textNoShape">
              <a:avLst/>
            </a:prstTxWarp>
          </a:bodyPr>
          <a:lstStyle/>
          <a:p>
            <a:pPr lvl="0"/>
            <a:r>
              <a:rPr lang="de-CH" noProof="0"/>
              <a:t>Klicken Sie, um die Formate des Vorlagentextes zu bearbeiten</a:t>
            </a:r>
          </a:p>
          <a:p>
            <a:pPr lvl="1"/>
            <a:r>
              <a:rPr lang="de-CH" noProof="0"/>
              <a:t>Zweite Ebene</a:t>
            </a:r>
          </a:p>
          <a:p>
            <a:pPr lvl="2"/>
            <a:r>
              <a:rPr lang="de-CH" noProof="0"/>
              <a:t>Dritte Ebene</a:t>
            </a:r>
          </a:p>
          <a:p>
            <a:pPr lvl="3"/>
            <a:r>
              <a:rPr lang="de-CH" noProof="0"/>
              <a:t>Vierte Ebene</a:t>
            </a:r>
          </a:p>
          <a:p>
            <a:pPr lvl="4"/>
            <a:r>
              <a:rPr lang="de-CH" noProof="0"/>
              <a:t>Fünfte Ebene</a:t>
            </a:r>
          </a:p>
        </p:txBody>
      </p:sp>
      <p:sp>
        <p:nvSpPr>
          <p:cNvPr id="3078" name="Rectangle 6"/>
          <p:cNvSpPr>
            <a:spLocks noGrp="1" noChangeArrowheads="1"/>
          </p:cNvSpPr>
          <p:nvPr>
            <p:ph type="ftr" sz="quarter" idx="4"/>
          </p:nvPr>
        </p:nvSpPr>
        <p:spPr bwMode="auto">
          <a:xfrm>
            <a:off x="0" y="9409113"/>
            <a:ext cx="2935288" cy="496887"/>
          </a:xfrm>
          <a:prstGeom prst="rect">
            <a:avLst/>
          </a:prstGeom>
          <a:noFill/>
          <a:ln w="9525">
            <a:noFill/>
            <a:miter lim="800000"/>
            <a:headEnd/>
            <a:tailEnd/>
          </a:ln>
          <a:effectLst/>
        </p:spPr>
        <p:txBody>
          <a:bodyPr vert="horz" wrap="square" lIns="91878" tIns="45938" rIns="91878" bIns="45938" numCol="1" anchor="b" anchorCtr="0" compatLnSpc="1">
            <a:prstTxWarp prst="textNoShape">
              <a:avLst/>
            </a:prstTxWarp>
          </a:bodyPr>
          <a:lstStyle>
            <a:lvl1pPr algn="l" defTabSz="919646" eaLnBrk="0" hangingPunct="0">
              <a:defRPr sz="1200">
                <a:latin typeface="Times New Roman" pitchFamily="18" charset="0"/>
              </a:defRPr>
            </a:lvl1pPr>
          </a:lstStyle>
          <a:p>
            <a:pPr>
              <a:defRPr/>
            </a:pPr>
            <a:endParaRPr lang="de-CH"/>
          </a:p>
        </p:txBody>
      </p:sp>
      <p:sp>
        <p:nvSpPr>
          <p:cNvPr id="3079" name="Rectangle 7"/>
          <p:cNvSpPr>
            <a:spLocks noGrp="1" noChangeArrowheads="1"/>
          </p:cNvSpPr>
          <p:nvPr>
            <p:ph type="sldNum" sz="quarter" idx="5"/>
          </p:nvPr>
        </p:nvSpPr>
        <p:spPr bwMode="auto">
          <a:xfrm>
            <a:off x="3840163" y="9409113"/>
            <a:ext cx="2935287" cy="496887"/>
          </a:xfrm>
          <a:prstGeom prst="rect">
            <a:avLst/>
          </a:prstGeom>
          <a:noFill/>
          <a:ln w="9525">
            <a:noFill/>
            <a:miter lim="800000"/>
            <a:headEnd/>
            <a:tailEnd/>
          </a:ln>
          <a:effectLst/>
        </p:spPr>
        <p:txBody>
          <a:bodyPr vert="horz" wrap="square" lIns="91878" tIns="45938" rIns="91878" bIns="45938" numCol="1" anchor="b" anchorCtr="0" compatLnSpc="1">
            <a:prstTxWarp prst="textNoShape">
              <a:avLst/>
            </a:prstTxWarp>
          </a:bodyPr>
          <a:lstStyle>
            <a:lvl1pPr algn="r" defTabSz="919646" eaLnBrk="0" hangingPunct="0">
              <a:defRPr sz="1200">
                <a:latin typeface="Times New Roman" pitchFamily="18" charset="0"/>
              </a:defRPr>
            </a:lvl1pPr>
          </a:lstStyle>
          <a:p>
            <a:pPr>
              <a:defRPr/>
            </a:pPr>
            <a:fld id="{4AF0BA2E-88E3-4529-BAB2-94ABD32423A9}" type="slidenum">
              <a:rPr lang="de-CH"/>
              <a:pPr>
                <a:defRPr/>
              </a:pPr>
              <a:t>‹Nr.›</a:t>
            </a:fld>
            <a:endParaRPr lang="de-CH"/>
          </a:p>
        </p:txBody>
      </p:sp>
    </p:spTree>
    <p:extLst>
      <p:ext uri="{BB962C8B-B14F-4D97-AF65-F5344CB8AC3E}">
        <p14:creationId xmlns:p14="http://schemas.microsoft.com/office/powerpoint/2010/main" val="371983056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p:spPr>
        <p:txBody>
          <a:bodyPr/>
          <a:lstStyle/>
          <a:p>
            <a:pPr defTabSz="919163"/>
            <a:fld id="{793B0BEA-779A-463C-8020-1CF812D8A33A}" type="slidenum">
              <a:rPr lang="de-CH" smtClean="0"/>
              <a:pPr defTabSz="919163"/>
              <a:t>1</a:t>
            </a:fld>
            <a:endParaRPr lang="de-CH"/>
          </a:p>
        </p:txBody>
      </p:sp>
      <p:sp>
        <p:nvSpPr>
          <p:cNvPr id="14339" name="Rectangle 2"/>
          <p:cNvSpPr>
            <a:spLocks noGrp="1" noRot="1" noChangeAspect="1" noChangeArrowheads="1" noTextEdit="1"/>
          </p:cNvSpPr>
          <p:nvPr>
            <p:ph type="sldImg"/>
          </p:nvPr>
        </p:nvSpPr>
        <p:spPr>
          <a:ln/>
        </p:spPr>
      </p:sp>
      <p:sp>
        <p:nvSpPr>
          <p:cNvPr id="14340"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390280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b="1" dirty="0">
              <a:solidFill>
                <a:srgbClr val="0F1887"/>
              </a:solidFill>
            </a:endParaRPr>
          </a:p>
        </p:txBody>
      </p:sp>
      <p:sp>
        <p:nvSpPr>
          <p:cNvPr id="4" name="Foliennummernplatzhalter 3"/>
          <p:cNvSpPr>
            <a:spLocks noGrp="1"/>
          </p:cNvSpPr>
          <p:nvPr>
            <p:ph type="sldNum" sz="quarter" idx="10"/>
          </p:nvPr>
        </p:nvSpPr>
        <p:spPr/>
        <p:txBody>
          <a:bodyPr/>
          <a:lstStyle/>
          <a:p>
            <a:pPr>
              <a:defRPr/>
            </a:pPr>
            <a:fld id="{4AF0BA2E-88E3-4529-BAB2-94ABD32423A9}" type="slidenum">
              <a:rPr lang="de-CH" smtClean="0"/>
              <a:pPr>
                <a:defRPr/>
              </a:pPr>
              <a:t>31</a:t>
            </a:fld>
            <a:endParaRPr lang="de-CH"/>
          </a:p>
        </p:txBody>
      </p:sp>
    </p:spTree>
    <p:extLst>
      <p:ext uri="{BB962C8B-B14F-4D97-AF65-F5344CB8AC3E}">
        <p14:creationId xmlns:p14="http://schemas.microsoft.com/office/powerpoint/2010/main" val="57119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801688" y="2349500"/>
            <a:ext cx="9090025" cy="1620838"/>
          </a:xfrm>
        </p:spPr>
        <p:txBody>
          <a:bodyPr/>
          <a:lstStyle/>
          <a:p>
            <a:r>
              <a:rPr lang="de-DE"/>
              <a:t>Titelmasterformat durch Klicken bearbeiten</a:t>
            </a:r>
            <a:endParaRPr lang="de-CH"/>
          </a:p>
        </p:txBody>
      </p:sp>
      <p:sp>
        <p:nvSpPr>
          <p:cNvPr id="3" name="Untertitel 2"/>
          <p:cNvSpPr>
            <a:spLocks noGrp="1"/>
          </p:cNvSpPr>
          <p:nvPr>
            <p:ph type="subTitle" idx="1"/>
          </p:nvPr>
        </p:nvSpPr>
        <p:spPr>
          <a:xfrm>
            <a:off x="1603375" y="4284663"/>
            <a:ext cx="7486650" cy="1931987"/>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de-DE"/>
              <a:t>Formatvorlage des Untertitelmasters durch Klicken bearbeiten</a:t>
            </a:r>
            <a:endParaRPr lang="de-CH"/>
          </a:p>
        </p:txBody>
      </p:sp>
      <p:sp>
        <p:nvSpPr>
          <p:cNvPr id="4" name="Rectangle 4"/>
          <p:cNvSpPr>
            <a:spLocks noGrp="1" noChangeArrowheads="1"/>
          </p:cNvSpPr>
          <p:nvPr>
            <p:ph type="dt" sz="half" idx="10"/>
          </p:nvPr>
        </p:nvSpPr>
        <p:spPr>
          <a:ln/>
        </p:spPr>
        <p:txBody>
          <a:bodyPr/>
          <a:lstStyle>
            <a:lvl1pPr>
              <a:defRPr/>
            </a:lvl1pPr>
          </a:lstStyle>
          <a:p>
            <a:pPr>
              <a:defRPr/>
            </a:pPr>
            <a:fld id="{DD2428A2-B10D-429A-9BE7-E653D43D7B7C}" type="datetime4">
              <a:rPr lang="de-DE"/>
              <a:pPr>
                <a:defRPr/>
              </a:pPr>
              <a:t>19. Oktober 2019</a:t>
            </a:fld>
            <a:r>
              <a:rPr lang="de-DE"/>
              <a:t> </a:t>
            </a:r>
            <a:endParaRPr lang="de-CH"/>
          </a:p>
        </p:txBody>
      </p:sp>
      <p:sp>
        <p:nvSpPr>
          <p:cNvPr id="5" name="Rectangle 5"/>
          <p:cNvSpPr>
            <a:spLocks noGrp="1" noChangeArrowheads="1"/>
          </p:cNvSpPr>
          <p:nvPr>
            <p:ph type="ftr" sz="quarter" idx="11"/>
          </p:nvPr>
        </p:nvSpPr>
        <p:spPr>
          <a:ln/>
        </p:spPr>
        <p:txBody>
          <a:bodyPr/>
          <a:lstStyle>
            <a:lvl1pPr>
              <a:defRPr/>
            </a:lvl1pPr>
          </a:lstStyle>
          <a:p>
            <a:pPr>
              <a:defRPr/>
            </a:pPr>
            <a:r>
              <a:rPr lang="de-CH"/>
              <a:t>(C) Hochschule für Technik, FHNW</a:t>
            </a:r>
          </a:p>
        </p:txBody>
      </p:sp>
      <p:sp>
        <p:nvSpPr>
          <p:cNvPr id="6" name="Rectangle 6"/>
          <p:cNvSpPr>
            <a:spLocks noGrp="1" noChangeArrowheads="1"/>
          </p:cNvSpPr>
          <p:nvPr>
            <p:ph type="sldNum" sz="quarter" idx="12"/>
          </p:nvPr>
        </p:nvSpPr>
        <p:spPr>
          <a:ln/>
        </p:spPr>
        <p:txBody>
          <a:bodyPr/>
          <a:lstStyle>
            <a:lvl1pPr>
              <a:defRPr/>
            </a:lvl1pPr>
          </a:lstStyle>
          <a:p>
            <a:pPr>
              <a:defRPr/>
            </a:pPr>
            <a:fld id="{8226DB51-8D83-4D91-93CC-1A5B63CA5EAC}" type="slidenum">
              <a:rPr lang="de-CH"/>
              <a:pPr>
                <a:defRPr/>
              </a:pPr>
              <a:t>‹Nr.›</a:t>
            </a:fld>
            <a:endParaRPr lang="de-CH"/>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idx="1"/>
          </p:nvPr>
        </p:nvSpPr>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Rectangle 4"/>
          <p:cNvSpPr>
            <a:spLocks noGrp="1" noChangeArrowheads="1"/>
          </p:cNvSpPr>
          <p:nvPr>
            <p:ph type="dt" sz="half" idx="10"/>
          </p:nvPr>
        </p:nvSpPr>
        <p:spPr>
          <a:ln/>
        </p:spPr>
        <p:txBody>
          <a:bodyPr/>
          <a:lstStyle>
            <a:lvl1pPr>
              <a:defRPr/>
            </a:lvl1pPr>
          </a:lstStyle>
          <a:p>
            <a:pPr>
              <a:defRPr/>
            </a:pPr>
            <a:fld id="{62291437-F07E-41FF-B15A-6F7797370411}" type="datetime4">
              <a:rPr lang="de-DE"/>
              <a:pPr>
                <a:defRPr/>
              </a:pPr>
              <a:t>19. Oktober 2019</a:t>
            </a:fld>
            <a:r>
              <a:rPr lang="de-DE"/>
              <a:t> </a:t>
            </a:r>
            <a:endParaRPr lang="de-CH"/>
          </a:p>
        </p:txBody>
      </p:sp>
      <p:sp>
        <p:nvSpPr>
          <p:cNvPr id="5" name="Rectangle 5"/>
          <p:cNvSpPr>
            <a:spLocks noGrp="1" noChangeArrowheads="1"/>
          </p:cNvSpPr>
          <p:nvPr>
            <p:ph type="ftr" sz="quarter" idx="11"/>
          </p:nvPr>
        </p:nvSpPr>
        <p:spPr>
          <a:ln/>
        </p:spPr>
        <p:txBody>
          <a:bodyPr/>
          <a:lstStyle>
            <a:lvl1pPr>
              <a:defRPr/>
            </a:lvl1pPr>
          </a:lstStyle>
          <a:p>
            <a:pPr>
              <a:defRPr/>
            </a:pPr>
            <a:r>
              <a:rPr lang="de-CH"/>
              <a:t>(C) Hochschule für Technik, FHNW</a:t>
            </a:r>
          </a:p>
        </p:txBody>
      </p:sp>
      <p:sp>
        <p:nvSpPr>
          <p:cNvPr id="6" name="Rectangle 6"/>
          <p:cNvSpPr>
            <a:spLocks noGrp="1" noChangeArrowheads="1"/>
          </p:cNvSpPr>
          <p:nvPr>
            <p:ph type="sldNum" sz="quarter" idx="12"/>
          </p:nvPr>
        </p:nvSpPr>
        <p:spPr>
          <a:ln/>
        </p:spPr>
        <p:txBody>
          <a:bodyPr/>
          <a:lstStyle>
            <a:lvl1pPr>
              <a:defRPr/>
            </a:lvl1pPr>
          </a:lstStyle>
          <a:p>
            <a:pPr>
              <a:defRPr/>
            </a:pPr>
            <a:fld id="{883E2366-F660-4431-B6B4-C12EB57AAC9D}" type="slidenum">
              <a:rPr lang="de-CH"/>
              <a:pPr>
                <a:defRPr/>
              </a:pPr>
              <a:t>‹Nr.›</a:t>
            </a:fld>
            <a:endParaRPr lang="de-CH"/>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738188" y="971550"/>
            <a:ext cx="9213850" cy="46672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a:t>Mastertitelformat bearbeiten</a:t>
            </a:r>
          </a:p>
        </p:txBody>
      </p:sp>
      <p:sp>
        <p:nvSpPr>
          <p:cNvPr id="1027" name="Rectangle 3"/>
          <p:cNvSpPr>
            <a:spLocks noGrp="1" noChangeArrowheads="1"/>
          </p:cNvSpPr>
          <p:nvPr>
            <p:ph type="body" idx="1"/>
          </p:nvPr>
        </p:nvSpPr>
        <p:spPr bwMode="auto">
          <a:xfrm>
            <a:off x="738188" y="1763713"/>
            <a:ext cx="9213850" cy="4897437"/>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err="1"/>
              <a:t>Textmasterformate</a:t>
            </a:r>
            <a:r>
              <a:rPr lang="en-US" dirty="0"/>
              <a:t> </a:t>
            </a:r>
            <a:r>
              <a:rPr lang="en-US" dirty="0" err="1"/>
              <a:t>durch</a:t>
            </a:r>
            <a:r>
              <a:rPr lang="en-US" dirty="0"/>
              <a:t> </a:t>
            </a:r>
            <a:r>
              <a:rPr lang="en-US" dirty="0" err="1"/>
              <a:t>Klicken</a:t>
            </a:r>
            <a:r>
              <a:rPr lang="en-US" dirty="0"/>
              <a:t> </a:t>
            </a:r>
            <a:r>
              <a:rPr lang="en-US" dirty="0" err="1"/>
              <a:t>bearbeiten</a:t>
            </a:r>
            <a:endParaRPr lang="en-US" dirty="0"/>
          </a:p>
          <a:p>
            <a:pPr lvl="1"/>
            <a:r>
              <a:rPr lang="en-US" dirty="0" err="1"/>
              <a:t>Zweite</a:t>
            </a:r>
            <a:r>
              <a:rPr lang="en-US" dirty="0"/>
              <a:t> </a:t>
            </a:r>
            <a:r>
              <a:rPr lang="en-US" dirty="0" err="1"/>
              <a:t>Ebene</a:t>
            </a:r>
            <a:endParaRPr lang="en-US" dirty="0"/>
          </a:p>
          <a:p>
            <a:pPr lvl="2"/>
            <a:r>
              <a:rPr lang="en-US" dirty="0" err="1"/>
              <a:t>Dritte</a:t>
            </a:r>
            <a:r>
              <a:rPr lang="en-US" dirty="0"/>
              <a:t> </a:t>
            </a:r>
            <a:r>
              <a:rPr lang="en-US" dirty="0" err="1"/>
              <a:t>Ebene</a:t>
            </a:r>
            <a:endParaRPr lang="en-US" dirty="0"/>
          </a:p>
          <a:p>
            <a:pPr lvl="3"/>
            <a:r>
              <a:rPr lang="en-US" dirty="0" err="1"/>
              <a:t>Vierte</a:t>
            </a:r>
            <a:r>
              <a:rPr lang="en-US" dirty="0"/>
              <a:t> </a:t>
            </a:r>
            <a:r>
              <a:rPr lang="en-US" dirty="0" err="1"/>
              <a:t>Ebene</a:t>
            </a:r>
            <a:endParaRPr lang="en-US" dirty="0"/>
          </a:p>
          <a:p>
            <a:pPr lvl="4"/>
            <a:r>
              <a:rPr lang="en-US" dirty="0" err="1"/>
              <a:t>Fünfte</a:t>
            </a:r>
            <a:r>
              <a:rPr lang="en-US" dirty="0"/>
              <a:t> </a:t>
            </a:r>
            <a:r>
              <a:rPr lang="en-US" dirty="0" err="1"/>
              <a:t>Ebene</a:t>
            </a:r>
            <a:endParaRPr lang="en-US" dirty="0"/>
          </a:p>
          <a:p>
            <a:pPr lvl="0"/>
            <a:endParaRPr lang="en-US" dirty="0"/>
          </a:p>
        </p:txBody>
      </p:sp>
      <p:sp>
        <p:nvSpPr>
          <p:cNvPr id="212996" name="Rectangle 4"/>
          <p:cNvSpPr>
            <a:spLocks noGrp="1" noChangeArrowheads="1"/>
          </p:cNvSpPr>
          <p:nvPr>
            <p:ph type="dt" sz="half" idx="2"/>
          </p:nvPr>
        </p:nvSpPr>
        <p:spPr bwMode="auto">
          <a:xfrm>
            <a:off x="4770438" y="7135813"/>
            <a:ext cx="3600450" cy="215900"/>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l">
              <a:defRPr sz="1000"/>
            </a:lvl1pPr>
          </a:lstStyle>
          <a:p>
            <a:pPr>
              <a:defRPr/>
            </a:pPr>
            <a:fld id="{313AF6A4-3008-4A9E-8B2D-46F99E6429A2}" type="datetime4">
              <a:rPr lang="de-DE"/>
              <a:pPr>
                <a:defRPr/>
              </a:pPr>
              <a:t>19. Oktober 2019</a:t>
            </a:fld>
            <a:r>
              <a:rPr lang="de-DE"/>
              <a:t> </a:t>
            </a:r>
            <a:endParaRPr lang="de-CH"/>
          </a:p>
        </p:txBody>
      </p:sp>
      <p:sp>
        <p:nvSpPr>
          <p:cNvPr id="212997" name="Rectangle 5"/>
          <p:cNvSpPr>
            <a:spLocks noGrp="1" noChangeArrowheads="1"/>
          </p:cNvSpPr>
          <p:nvPr>
            <p:ph type="ftr" sz="quarter" idx="3"/>
          </p:nvPr>
        </p:nvSpPr>
        <p:spPr bwMode="auto">
          <a:xfrm>
            <a:off x="736600" y="7131050"/>
            <a:ext cx="3673475" cy="212725"/>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l">
              <a:defRPr sz="1000"/>
            </a:lvl1pPr>
          </a:lstStyle>
          <a:p>
            <a:pPr>
              <a:defRPr/>
            </a:pPr>
            <a:r>
              <a:rPr lang="de-CH"/>
              <a:t>(C) Hochschule für Technik, FHNW</a:t>
            </a:r>
          </a:p>
        </p:txBody>
      </p:sp>
      <p:sp>
        <p:nvSpPr>
          <p:cNvPr id="212998" name="Rectangle 6"/>
          <p:cNvSpPr>
            <a:spLocks noGrp="1" noChangeArrowheads="1"/>
          </p:cNvSpPr>
          <p:nvPr>
            <p:ph type="sldNum" sz="quarter" idx="4"/>
          </p:nvPr>
        </p:nvSpPr>
        <p:spPr bwMode="auto">
          <a:xfrm>
            <a:off x="9088438" y="7164388"/>
            <a:ext cx="862012" cy="179387"/>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r">
              <a:defRPr sz="1000"/>
            </a:lvl1pPr>
          </a:lstStyle>
          <a:p>
            <a:pPr>
              <a:defRPr/>
            </a:pPr>
            <a:fld id="{E21A9434-1A1C-4E3B-84D6-1262C1914844}" type="slidenum">
              <a:rPr lang="de-CH"/>
              <a:pPr>
                <a:defRPr/>
              </a:pPr>
              <a:t>‹Nr.›</a:t>
            </a:fld>
            <a:endParaRPr lang="de-CH"/>
          </a:p>
        </p:txBody>
      </p:sp>
      <p:sp>
        <p:nvSpPr>
          <p:cNvPr id="212999" name="Line 7"/>
          <p:cNvSpPr>
            <a:spLocks noChangeShapeType="1"/>
          </p:cNvSpPr>
          <p:nvPr/>
        </p:nvSpPr>
        <p:spPr bwMode="auto">
          <a:xfrm>
            <a:off x="738188" y="7161213"/>
            <a:ext cx="9213850" cy="0"/>
          </a:xfrm>
          <a:prstGeom prst="line">
            <a:avLst/>
          </a:prstGeom>
          <a:noFill/>
          <a:ln w="25400">
            <a:solidFill>
              <a:schemeClr val="tx1"/>
            </a:solidFill>
            <a:round/>
            <a:headEnd/>
            <a:tailEnd/>
          </a:ln>
          <a:effectLst/>
        </p:spPr>
        <p:txBody>
          <a:bodyPr/>
          <a:lstStyle/>
          <a:p>
            <a:pPr>
              <a:defRPr/>
            </a:pPr>
            <a:endParaRPr lang="de-CH"/>
          </a:p>
        </p:txBody>
      </p:sp>
      <p:sp>
        <p:nvSpPr>
          <p:cNvPr id="213005" name="Text Box 13"/>
          <p:cNvSpPr txBox="1">
            <a:spLocks noChangeArrowheads="1"/>
          </p:cNvSpPr>
          <p:nvPr userDrawn="1"/>
        </p:nvSpPr>
        <p:spPr bwMode="auto">
          <a:xfrm>
            <a:off x="641350" y="307817"/>
            <a:ext cx="2856872" cy="246221"/>
          </a:xfrm>
          <a:prstGeom prst="rect">
            <a:avLst/>
          </a:prstGeom>
          <a:noFill/>
          <a:ln w="9525" algn="ctr">
            <a:noFill/>
            <a:miter lim="800000"/>
            <a:headEnd/>
            <a:tailEnd/>
          </a:ln>
          <a:effectLst/>
        </p:spPr>
        <p:txBody>
          <a:bodyPr wrap="none" anchor="b">
            <a:spAutoFit/>
          </a:bodyPr>
          <a:lstStyle/>
          <a:p>
            <a:pPr algn="l" defTabSz="1135063">
              <a:defRPr/>
            </a:pPr>
            <a:r>
              <a:rPr lang="de-CH" sz="1000" dirty="0"/>
              <a:t>CAS Digital </a:t>
            </a:r>
            <a:r>
              <a:rPr lang="de-CH" sz="1000" dirty="0" err="1"/>
              <a:t>Industry</a:t>
            </a:r>
            <a:r>
              <a:rPr lang="de-CH" sz="1000" baseline="0" dirty="0"/>
              <a:t>: </a:t>
            </a:r>
            <a:r>
              <a:rPr lang="de-CH" sz="1000" dirty="0"/>
              <a:t>Module "Dez.</a:t>
            </a:r>
            <a:r>
              <a:rPr lang="de-CH" sz="1000" baseline="0" dirty="0"/>
              <a:t> Computing"</a:t>
            </a:r>
            <a:endParaRPr lang="de-CH" sz="1000" dirty="0"/>
          </a:p>
        </p:txBody>
      </p:sp>
      <p:sp>
        <p:nvSpPr>
          <p:cNvPr id="213007" name="Line 15"/>
          <p:cNvSpPr>
            <a:spLocks noChangeShapeType="1"/>
          </p:cNvSpPr>
          <p:nvPr userDrawn="1"/>
        </p:nvSpPr>
        <p:spPr bwMode="auto">
          <a:xfrm>
            <a:off x="738188" y="539750"/>
            <a:ext cx="9213850" cy="0"/>
          </a:xfrm>
          <a:prstGeom prst="line">
            <a:avLst/>
          </a:prstGeom>
          <a:noFill/>
          <a:ln w="25400">
            <a:solidFill>
              <a:schemeClr val="tx1"/>
            </a:solidFill>
            <a:round/>
            <a:headEnd/>
            <a:tailEnd/>
          </a:ln>
          <a:effectLst/>
        </p:spPr>
        <p:txBody>
          <a:bodyPr/>
          <a:lstStyle/>
          <a:p>
            <a:pPr>
              <a:defRPr/>
            </a:pPr>
            <a:endParaRPr lang="de-CH"/>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Lst>
  <p:hf hdr="0"/>
  <p:txStyles>
    <p:titleStyle>
      <a:lvl1pPr algn="l" defTabSz="1042988" rtl="0" eaLnBrk="0" fontAlgn="base" hangingPunct="0">
        <a:spcBef>
          <a:spcPct val="0"/>
        </a:spcBef>
        <a:spcAft>
          <a:spcPct val="0"/>
        </a:spcAft>
        <a:defRPr sz="3200" b="1">
          <a:solidFill>
            <a:schemeClr val="tx2"/>
          </a:solidFill>
          <a:latin typeface="+mj-lt"/>
          <a:ea typeface="+mj-ea"/>
          <a:cs typeface="+mj-cs"/>
        </a:defRPr>
      </a:lvl1pPr>
      <a:lvl2pPr algn="l" defTabSz="1042988" rtl="0" eaLnBrk="0" fontAlgn="base" hangingPunct="0">
        <a:spcBef>
          <a:spcPct val="0"/>
        </a:spcBef>
        <a:spcAft>
          <a:spcPct val="0"/>
        </a:spcAft>
        <a:defRPr sz="3200" b="1">
          <a:solidFill>
            <a:schemeClr val="tx2"/>
          </a:solidFill>
          <a:latin typeface="Arial" charset="0"/>
        </a:defRPr>
      </a:lvl2pPr>
      <a:lvl3pPr algn="l" defTabSz="1042988" rtl="0" eaLnBrk="0" fontAlgn="base" hangingPunct="0">
        <a:spcBef>
          <a:spcPct val="0"/>
        </a:spcBef>
        <a:spcAft>
          <a:spcPct val="0"/>
        </a:spcAft>
        <a:defRPr sz="3200" b="1">
          <a:solidFill>
            <a:schemeClr val="tx2"/>
          </a:solidFill>
          <a:latin typeface="Arial" charset="0"/>
        </a:defRPr>
      </a:lvl3pPr>
      <a:lvl4pPr algn="l" defTabSz="1042988" rtl="0" eaLnBrk="0" fontAlgn="base" hangingPunct="0">
        <a:spcBef>
          <a:spcPct val="0"/>
        </a:spcBef>
        <a:spcAft>
          <a:spcPct val="0"/>
        </a:spcAft>
        <a:defRPr sz="3200" b="1">
          <a:solidFill>
            <a:schemeClr val="tx2"/>
          </a:solidFill>
          <a:latin typeface="Arial" charset="0"/>
        </a:defRPr>
      </a:lvl4pPr>
      <a:lvl5pPr algn="l" defTabSz="1042988" rtl="0" eaLnBrk="0" fontAlgn="base" hangingPunct="0">
        <a:spcBef>
          <a:spcPct val="0"/>
        </a:spcBef>
        <a:spcAft>
          <a:spcPct val="0"/>
        </a:spcAft>
        <a:defRPr sz="3200" b="1">
          <a:solidFill>
            <a:schemeClr val="tx2"/>
          </a:solidFill>
          <a:latin typeface="Arial" charset="0"/>
        </a:defRPr>
      </a:lvl5pPr>
      <a:lvl6pPr marL="457200" algn="l" defTabSz="1042988" rtl="0" fontAlgn="base">
        <a:spcBef>
          <a:spcPct val="0"/>
        </a:spcBef>
        <a:spcAft>
          <a:spcPct val="0"/>
        </a:spcAft>
        <a:defRPr sz="3200" b="1">
          <a:solidFill>
            <a:schemeClr val="tx2"/>
          </a:solidFill>
          <a:latin typeface="Arial" charset="0"/>
        </a:defRPr>
      </a:lvl6pPr>
      <a:lvl7pPr marL="914400" algn="l" defTabSz="1042988" rtl="0" fontAlgn="base">
        <a:spcBef>
          <a:spcPct val="0"/>
        </a:spcBef>
        <a:spcAft>
          <a:spcPct val="0"/>
        </a:spcAft>
        <a:defRPr sz="3200" b="1">
          <a:solidFill>
            <a:schemeClr val="tx2"/>
          </a:solidFill>
          <a:latin typeface="Arial" charset="0"/>
        </a:defRPr>
      </a:lvl7pPr>
      <a:lvl8pPr marL="1371600" algn="l" defTabSz="1042988" rtl="0" fontAlgn="base">
        <a:spcBef>
          <a:spcPct val="0"/>
        </a:spcBef>
        <a:spcAft>
          <a:spcPct val="0"/>
        </a:spcAft>
        <a:defRPr sz="3200" b="1">
          <a:solidFill>
            <a:schemeClr val="tx2"/>
          </a:solidFill>
          <a:latin typeface="Arial" charset="0"/>
        </a:defRPr>
      </a:lvl8pPr>
      <a:lvl9pPr marL="1828800" algn="l" defTabSz="1042988" rtl="0" fontAlgn="base">
        <a:spcBef>
          <a:spcPct val="0"/>
        </a:spcBef>
        <a:spcAft>
          <a:spcPct val="0"/>
        </a:spcAft>
        <a:defRPr sz="3200" b="1">
          <a:solidFill>
            <a:schemeClr val="tx2"/>
          </a:solidFill>
          <a:latin typeface="Arial" charset="0"/>
        </a:defRPr>
      </a:lvl9pPr>
    </p:titleStyle>
    <p:bodyStyle>
      <a:lvl1pPr marL="361950" indent="-361950" algn="l" defTabSz="1042988" rtl="0" eaLnBrk="0" fontAlgn="base" hangingPunct="0">
        <a:spcBef>
          <a:spcPct val="20000"/>
        </a:spcBef>
        <a:spcAft>
          <a:spcPct val="0"/>
        </a:spcAft>
        <a:buClr>
          <a:srgbClr val="00007D"/>
        </a:buClr>
        <a:buSzPct val="75000"/>
        <a:buFont typeface="Wingdings" pitchFamily="2" charset="2"/>
        <a:buChar char="n"/>
        <a:defRPr sz="2400">
          <a:solidFill>
            <a:schemeClr val="tx1"/>
          </a:solidFill>
          <a:latin typeface="+mn-lt"/>
          <a:ea typeface="+mn-ea"/>
          <a:cs typeface="+mn-cs"/>
        </a:defRPr>
      </a:lvl1pPr>
      <a:lvl2pPr marL="990600" indent="-449263" algn="l" defTabSz="1042988" rtl="0" eaLnBrk="0" fontAlgn="base" hangingPunct="0">
        <a:spcBef>
          <a:spcPct val="20000"/>
        </a:spcBef>
        <a:spcAft>
          <a:spcPct val="0"/>
        </a:spcAft>
        <a:buClr>
          <a:srgbClr val="00007D"/>
        </a:buClr>
        <a:buSzPct val="80000"/>
        <a:buFont typeface="Wingdings" pitchFamily="2" charset="2"/>
        <a:buChar char="¨"/>
        <a:defRPr sz="2000">
          <a:solidFill>
            <a:schemeClr val="tx1"/>
          </a:solidFill>
          <a:latin typeface="+mn-lt"/>
        </a:defRPr>
      </a:lvl2pPr>
      <a:lvl3pPr marL="1436688" indent="-266700" algn="l" defTabSz="1042988" rtl="0" eaLnBrk="0" fontAlgn="base" hangingPunct="0">
        <a:spcBef>
          <a:spcPct val="20000"/>
        </a:spcBef>
        <a:spcAft>
          <a:spcPct val="0"/>
        </a:spcAft>
        <a:buClr>
          <a:srgbClr val="00007D"/>
        </a:buClr>
        <a:buSzPct val="65000"/>
        <a:buFont typeface="Wingdings" pitchFamily="2" charset="2"/>
        <a:buChar char="n"/>
        <a:defRPr>
          <a:solidFill>
            <a:schemeClr val="tx1"/>
          </a:solidFill>
          <a:latin typeface="+mn-lt"/>
        </a:defRPr>
      </a:lvl3pPr>
      <a:lvl4pPr marL="1978025" indent="-361950" algn="l" defTabSz="1042988" rtl="0" eaLnBrk="0" fontAlgn="base" hangingPunct="0">
        <a:spcBef>
          <a:spcPct val="20000"/>
        </a:spcBef>
        <a:spcAft>
          <a:spcPct val="0"/>
        </a:spcAft>
        <a:buClr>
          <a:srgbClr val="9999CC"/>
        </a:buClr>
        <a:buSzPct val="70000"/>
        <a:buFont typeface="Wingdings" pitchFamily="2" charset="2"/>
        <a:buChar char="¨"/>
        <a:defRPr>
          <a:solidFill>
            <a:schemeClr val="tx1"/>
          </a:solidFill>
          <a:latin typeface="+mn-lt"/>
        </a:defRPr>
      </a:lvl4pPr>
      <a:lvl5pPr marL="2509838" indent="-352425" algn="l" defTabSz="1042988" rtl="0" eaLnBrk="0" fontAlgn="base" hangingPunct="0">
        <a:spcBef>
          <a:spcPct val="20000"/>
        </a:spcBef>
        <a:spcAft>
          <a:spcPct val="0"/>
        </a:spcAft>
        <a:buClr>
          <a:srgbClr val="00007D"/>
        </a:buClr>
        <a:buFont typeface="Wingdings" pitchFamily="2" charset="2"/>
        <a:buChar char="§"/>
        <a:defRPr sz="1700">
          <a:solidFill>
            <a:schemeClr val="tx1"/>
          </a:solidFill>
          <a:latin typeface="+mn-lt"/>
        </a:defRPr>
      </a:lvl5pPr>
      <a:lvl6pPr marL="29670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6pPr>
      <a:lvl7pPr marL="34242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7pPr>
      <a:lvl8pPr marL="38814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8pPr>
      <a:lvl9pPr marL="43386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hyperlink" Target="https://www.mouser.ch/Sensors/_/N-5gej" TargetMode="Externa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hyperlink" Target="https://www.hw-group.com/device/hwg-ste" TargetMode="External"/><Relationship Id="rId4" Type="http://schemas.openxmlformats.org/officeDocument/2006/relationships/hyperlink" Target="https://learn.adafruit.com/dht/overview"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7" Type="http://schemas.openxmlformats.org/officeDocument/2006/relationships/image" Target="../media/image21.png"/><Relationship Id="rId2" Type="http://schemas.openxmlformats.org/officeDocument/2006/relationships/image" Target="../media/image16.jpeg"/><Relationship Id="rId1" Type="http://schemas.openxmlformats.org/officeDocument/2006/relationships/slideLayout" Target="../slideLayouts/slideLayout2.xml"/><Relationship Id="rId6" Type="http://schemas.openxmlformats.org/officeDocument/2006/relationships/image" Target="../media/image20.jpg"/><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image" Target="../media/image32.tif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5.tif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8.tif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9.tif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s://vernemq.com/" TargetMode="External"/><Relationship Id="rId2" Type="http://schemas.openxmlformats.org/officeDocument/2006/relationships/hyperlink" Target="https://www.thethingsnetwork.org/" TargetMode="External"/><Relationship Id="rId1" Type="http://schemas.openxmlformats.org/officeDocument/2006/relationships/slideLayout" Target="../slideLayouts/slideLayout2.xml"/><Relationship Id="rId5" Type="http://schemas.openxmlformats.org/officeDocument/2006/relationships/hyperlink" Target="https://mosquitto.org/" TargetMode="External"/><Relationship Id="rId4" Type="http://schemas.openxmlformats.org/officeDocument/2006/relationships/hyperlink" Target="https://flespi.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flink.apache.org/" TargetMode="External"/><Relationship Id="rId2" Type="http://schemas.openxmlformats.org/officeDocument/2006/relationships/hyperlink" Target="https://kafka.apache.org/" TargetMode="External"/><Relationship Id="rId1" Type="http://schemas.openxmlformats.org/officeDocument/2006/relationships/slideLayout" Target="../slideLayouts/slideLayout2.xml"/><Relationship Id="rId5" Type="http://schemas.openxmlformats.org/officeDocument/2006/relationships/hyperlink" Target="https://prometheus.io/" TargetMode="External"/><Relationship Id="rId4" Type="http://schemas.openxmlformats.org/officeDocument/2006/relationships/hyperlink" Target="https://www.influxdata.com/products/influxdb-overview/"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s://www.elastic.co/de/products/kibana" TargetMode="External"/><Relationship Id="rId2" Type="http://schemas.openxmlformats.org/officeDocument/2006/relationships/hyperlink" Target="https://grafana.com/" TargetMode="External"/><Relationship Id="rId1" Type="http://schemas.openxmlformats.org/officeDocument/2006/relationships/slideLayout" Target="../slideLayouts/slideLayout2.xml"/><Relationship Id="rId4" Type="http://schemas.openxmlformats.org/officeDocument/2006/relationships/hyperlink" Target="https://trends.google.de/trends/explore?q=grafana,kibana"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s://io.adafruit.com/" TargetMode="External"/><Relationship Id="rId7" Type="http://schemas.openxmlformats.org/officeDocument/2006/relationships/hyperlink" Target="https://www.postscapes.com/internet-of-things-platforms/" TargetMode="External"/><Relationship Id="rId2" Type="http://schemas.openxmlformats.org/officeDocument/2006/relationships/hyperlink" Target="https://thingsboard.io/" TargetMode="External"/><Relationship Id="rId1" Type="http://schemas.openxmlformats.org/officeDocument/2006/relationships/slideLayout" Target="../slideLayouts/slideLayout2.xml"/><Relationship Id="rId6" Type="http://schemas.openxmlformats.org/officeDocument/2006/relationships/hyperlink" Target="https://cloud.google.com/solutions/iot/?hl=de" TargetMode="External"/><Relationship Id="rId5" Type="http://schemas.openxmlformats.org/officeDocument/2006/relationships/hyperlink" Target="https://aws.amazon.com/de/iot/?nc2=h_m2" TargetMode="External"/><Relationship Id="rId4" Type="http://schemas.openxmlformats.org/officeDocument/2006/relationships/hyperlink" Target="https://azure.microsoft.com/de-de/overview/iot/" TargetMode="External"/></Relationships>
</file>

<file path=ppt/slides/_rels/slide64.xml.rels><?xml version="1.0" encoding="UTF-8" standalone="yes"?>
<Relationships xmlns="http://schemas.openxmlformats.org/package/2006/relationships"><Relationship Id="rId3" Type="http://schemas.openxmlformats.org/officeDocument/2006/relationships/image" Target="../media/image8.tiff"/><Relationship Id="rId7" Type="http://schemas.openxmlformats.org/officeDocument/2006/relationships/image" Target="../media/image12.tiff"/><Relationship Id="rId2" Type="http://schemas.openxmlformats.org/officeDocument/2006/relationships/image" Target="../media/image7.tiff"/><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tiff"/><Relationship Id="rId4" Type="http://schemas.openxmlformats.org/officeDocument/2006/relationships/image" Target="../media/image9.tif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ubuntupit.com/top-20-emerging-iot-trends-that-will-shape-your-future-soon/"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7" Type="http://schemas.openxmlformats.org/officeDocument/2006/relationships/image" Target="../media/image12.tiff"/><Relationship Id="rId2" Type="http://schemas.openxmlformats.org/officeDocument/2006/relationships/image" Target="../media/image7.tiff"/><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tiff"/><Relationship Id="rId4"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Datumsplatzhalter 3"/>
          <p:cNvSpPr>
            <a:spLocks noGrp="1"/>
          </p:cNvSpPr>
          <p:nvPr>
            <p:ph type="dt" sz="quarter" idx="10"/>
          </p:nvPr>
        </p:nvSpPr>
        <p:spPr>
          <a:noFill/>
        </p:spPr>
        <p:txBody>
          <a:bodyPr/>
          <a:lstStyle/>
          <a:p>
            <a:pPr defTabSz="1042988"/>
            <a:fld id="{E00CCE3F-AF99-44D4-B3E8-E6A11A9AAFA2}" type="datetime4">
              <a:rPr lang="de-DE" smtClean="0"/>
              <a:pPr defTabSz="1042988"/>
              <a:t>19. Oktober 2019</a:t>
            </a:fld>
            <a:r>
              <a:rPr lang="de-DE"/>
              <a:t> </a:t>
            </a:r>
            <a:endParaRPr lang="de-CH"/>
          </a:p>
        </p:txBody>
      </p:sp>
      <p:sp>
        <p:nvSpPr>
          <p:cNvPr id="2051" name="Fußzeilenplatzhalter 4"/>
          <p:cNvSpPr>
            <a:spLocks noGrp="1"/>
          </p:cNvSpPr>
          <p:nvPr>
            <p:ph type="ftr" sz="quarter" idx="11"/>
          </p:nvPr>
        </p:nvSpPr>
        <p:spPr>
          <a:noFill/>
        </p:spPr>
        <p:txBody>
          <a:bodyPr/>
          <a:lstStyle/>
          <a:p>
            <a:pPr defTabSz="1042988"/>
            <a:r>
              <a:rPr lang="de-CH"/>
              <a:t>(C) Hochschule für Technik, FHNW</a:t>
            </a:r>
          </a:p>
        </p:txBody>
      </p:sp>
      <p:sp>
        <p:nvSpPr>
          <p:cNvPr id="2052" name="Foliennummernplatzhalter 5"/>
          <p:cNvSpPr>
            <a:spLocks noGrp="1"/>
          </p:cNvSpPr>
          <p:nvPr>
            <p:ph type="sldNum" sz="quarter" idx="12"/>
          </p:nvPr>
        </p:nvSpPr>
        <p:spPr>
          <a:noFill/>
        </p:spPr>
        <p:txBody>
          <a:bodyPr/>
          <a:lstStyle/>
          <a:p>
            <a:pPr defTabSz="1042988"/>
            <a:fld id="{2F185772-27B7-4EC4-B2CF-4A210A216586}" type="slidenum">
              <a:rPr lang="de-CH" smtClean="0"/>
              <a:pPr defTabSz="1042988"/>
              <a:t>1</a:t>
            </a:fld>
            <a:endParaRPr lang="de-CH"/>
          </a:p>
        </p:txBody>
      </p:sp>
      <p:sp>
        <p:nvSpPr>
          <p:cNvPr id="2053" name="Rectangle 3"/>
          <p:cNvSpPr>
            <a:spLocks noGrp="1" noChangeArrowheads="1"/>
          </p:cNvSpPr>
          <p:nvPr>
            <p:ph type="body" idx="1"/>
          </p:nvPr>
        </p:nvSpPr>
        <p:spPr>
          <a:xfrm>
            <a:off x="738188" y="1763713"/>
            <a:ext cx="9213850" cy="1296987"/>
          </a:xfrm>
        </p:spPr>
        <p:txBody>
          <a:bodyPr/>
          <a:lstStyle/>
          <a:p>
            <a:pPr eaLnBrk="1" hangingPunct="1">
              <a:buNone/>
            </a:pPr>
            <a:r>
              <a:rPr lang="de-DE" sz="4000" b="1" dirty="0"/>
              <a:t>CAS Digital </a:t>
            </a:r>
            <a:r>
              <a:rPr lang="de-DE" sz="4000" b="1" dirty="0" err="1"/>
              <a:t>Industry</a:t>
            </a:r>
            <a:r>
              <a:rPr lang="en-US" b="1" dirty="0"/>
              <a:t>	</a:t>
            </a:r>
          </a:p>
        </p:txBody>
      </p:sp>
      <p:pic>
        <p:nvPicPr>
          <p:cNvPr id="2054" name="Picture 6"/>
          <p:cNvPicPr>
            <a:picLocks noChangeAspect="1" noChangeArrowheads="1"/>
          </p:cNvPicPr>
          <p:nvPr/>
        </p:nvPicPr>
        <p:blipFill>
          <a:blip r:embed="rId3" cstate="print"/>
          <a:srcRect/>
          <a:stretch>
            <a:fillRect/>
          </a:stretch>
        </p:blipFill>
        <p:spPr bwMode="auto">
          <a:xfrm>
            <a:off x="738188" y="2844800"/>
            <a:ext cx="1689100" cy="1079500"/>
          </a:xfrm>
          <a:prstGeom prst="rect">
            <a:avLst/>
          </a:prstGeom>
          <a:noFill/>
          <a:ln w="9525" algn="ctr">
            <a:noFill/>
            <a:miter lim="800000"/>
            <a:headEnd/>
            <a:tailEnd/>
          </a:ln>
        </p:spPr>
      </p:pic>
      <p:pic>
        <p:nvPicPr>
          <p:cNvPr id="2055" name="Picture 7"/>
          <p:cNvPicPr>
            <a:picLocks noChangeAspect="1" noChangeArrowheads="1"/>
          </p:cNvPicPr>
          <p:nvPr/>
        </p:nvPicPr>
        <p:blipFill>
          <a:blip r:embed="rId4" cstate="print"/>
          <a:srcRect/>
          <a:stretch>
            <a:fillRect/>
          </a:stretch>
        </p:blipFill>
        <p:spPr bwMode="auto">
          <a:xfrm>
            <a:off x="2609850" y="2844800"/>
            <a:ext cx="1809750" cy="1079500"/>
          </a:xfrm>
          <a:prstGeom prst="rect">
            <a:avLst/>
          </a:prstGeom>
          <a:noFill/>
          <a:ln w="9525" algn="ctr">
            <a:noFill/>
            <a:miter lim="800000"/>
            <a:headEnd/>
            <a:tailEnd/>
          </a:ln>
        </p:spPr>
      </p:pic>
      <p:pic>
        <p:nvPicPr>
          <p:cNvPr id="2056" name="Picture 8"/>
          <p:cNvPicPr>
            <a:picLocks noChangeAspect="1" noChangeArrowheads="1"/>
          </p:cNvPicPr>
          <p:nvPr/>
        </p:nvPicPr>
        <p:blipFill>
          <a:blip r:embed="rId5" cstate="print"/>
          <a:srcRect/>
          <a:stretch>
            <a:fillRect/>
          </a:stretch>
        </p:blipFill>
        <p:spPr bwMode="auto">
          <a:xfrm>
            <a:off x="4914900" y="2844800"/>
            <a:ext cx="790575" cy="1079500"/>
          </a:xfrm>
          <a:prstGeom prst="rect">
            <a:avLst/>
          </a:prstGeom>
          <a:noFill/>
          <a:ln w="9525" algn="ctr">
            <a:noFill/>
            <a:miter lim="800000"/>
            <a:headEnd/>
            <a:tailEnd/>
          </a:ln>
        </p:spPr>
      </p:pic>
      <p:pic>
        <p:nvPicPr>
          <p:cNvPr id="2057" name="Picture 9"/>
          <p:cNvPicPr>
            <a:picLocks noChangeAspect="1" noChangeArrowheads="1"/>
          </p:cNvPicPr>
          <p:nvPr/>
        </p:nvPicPr>
        <p:blipFill>
          <a:blip r:embed="rId6" cstate="print"/>
          <a:srcRect/>
          <a:stretch>
            <a:fillRect/>
          </a:stretch>
        </p:blipFill>
        <p:spPr bwMode="auto">
          <a:xfrm>
            <a:off x="6015038" y="2844800"/>
            <a:ext cx="1679575" cy="1079500"/>
          </a:xfrm>
          <a:prstGeom prst="rect">
            <a:avLst/>
          </a:prstGeom>
          <a:noFill/>
          <a:ln w="9525" algn="ctr">
            <a:noFill/>
            <a:miter lim="800000"/>
            <a:headEnd/>
            <a:tailEnd/>
          </a:ln>
        </p:spPr>
      </p:pic>
      <p:pic>
        <p:nvPicPr>
          <p:cNvPr id="2058" name="Picture 10"/>
          <p:cNvPicPr>
            <a:picLocks noChangeAspect="1" noChangeArrowheads="1"/>
          </p:cNvPicPr>
          <p:nvPr/>
        </p:nvPicPr>
        <p:blipFill>
          <a:blip r:embed="rId7" cstate="print"/>
          <a:srcRect/>
          <a:stretch>
            <a:fillRect/>
          </a:stretch>
        </p:blipFill>
        <p:spPr bwMode="auto">
          <a:xfrm>
            <a:off x="7742238" y="2844800"/>
            <a:ext cx="1565275" cy="1079500"/>
          </a:xfrm>
          <a:prstGeom prst="rect">
            <a:avLst/>
          </a:prstGeom>
          <a:noFill/>
          <a:ln w="9525" algn="ctr">
            <a:noFill/>
            <a:miter lim="800000"/>
            <a:headEnd/>
            <a:tailEnd/>
          </a:ln>
        </p:spPr>
      </p:pic>
      <p:sp>
        <p:nvSpPr>
          <p:cNvPr id="2059" name="Rechteck 10"/>
          <p:cNvSpPr>
            <a:spLocks noChangeArrowheads="1"/>
          </p:cNvSpPr>
          <p:nvPr/>
        </p:nvSpPr>
        <p:spPr bwMode="auto">
          <a:xfrm>
            <a:off x="741467" y="4168605"/>
            <a:ext cx="7491153" cy="954107"/>
          </a:xfrm>
          <a:prstGeom prst="rect">
            <a:avLst/>
          </a:prstGeom>
          <a:noFill/>
          <a:ln w="9525">
            <a:noFill/>
            <a:miter lim="800000"/>
            <a:headEnd/>
            <a:tailEnd/>
          </a:ln>
        </p:spPr>
        <p:txBody>
          <a:bodyPr wrap="none">
            <a:spAutoFit/>
          </a:bodyPr>
          <a:lstStyle/>
          <a:p>
            <a:pPr algn="l"/>
            <a:r>
              <a:rPr lang="de-DE" sz="3200" dirty="0"/>
              <a:t>Dez. Computing: </a:t>
            </a:r>
            <a:br>
              <a:rPr lang="de-DE" sz="3200" dirty="0"/>
            </a:br>
            <a:r>
              <a:rPr lang="de-DE" sz="2400" dirty="0" err="1"/>
              <a:t>iot</a:t>
            </a:r>
            <a:r>
              <a:rPr lang="de-DE" sz="2400" dirty="0"/>
              <a:t>, mobile, </a:t>
            </a:r>
            <a:r>
              <a:rPr lang="de-DE" sz="2400" dirty="0" err="1"/>
              <a:t>platforms</a:t>
            </a:r>
            <a:r>
              <a:rPr lang="de-DE" sz="2400" dirty="0"/>
              <a:t>, </a:t>
            </a:r>
            <a:r>
              <a:rPr lang="de-DE" sz="2400" dirty="0" err="1"/>
              <a:t>communication</a:t>
            </a:r>
            <a:r>
              <a:rPr lang="de-DE" sz="2400" dirty="0"/>
              <a:t> / </a:t>
            </a:r>
            <a:r>
              <a:rPr lang="de-DE" sz="2400" dirty="0" err="1"/>
              <a:t>cloud</a:t>
            </a:r>
            <a:r>
              <a:rPr lang="de-DE" sz="2400" dirty="0"/>
              <a:t>, </a:t>
            </a:r>
            <a:r>
              <a:rPr lang="de-DE" sz="2400" i="1" dirty="0" err="1"/>
              <a:t>security</a:t>
            </a:r>
            <a:endParaRPr lang="de-CH" sz="3200" i="1" dirty="0"/>
          </a:p>
        </p:txBody>
      </p:sp>
      <p:sp>
        <p:nvSpPr>
          <p:cNvPr id="2060" name="Rechteck 11"/>
          <p:cNvSpPr>
            <a:spLocks noChangeArrowheads="1"/>
          </p:cNvSpPr>
          <p:nvPr/>
        </p:nvSpPr>
        <p:spPr bwMode="auto">
          <a:xfrm>
            <a:off x="738188" y="5437188"/>
            <a:ext cx="5346700" cy="830262"/>
          </a:xfrm>
          <a:prstGeom prst="rect">
            <a:avLst/>
          </a:prstGeom>
          <a:noFill/>
          <a:ln w="9525">
            <a:noFill/>
            <a:miter lim="800000"/>
            <a:headEnd/>
            <a:tailEnd/>
          </a:ln>
        </p:spPr>
        <p:txBody>
          <a:bodyPr>
            <a:spAutoFit/>
          </a:bodyPr>
          <a:lstStyle/>
          <a:p>
            <a:pPr algn="l"/>
            <a:r>
              <a:rPr lang="de-CH" sz="1600" dirty="0"/>
              <a:t>Jürg Luthiger / Martin </a:t>
            </a:r>
            <a:r>
              <a:rPr lang="de-CH" sz="1600" dirty="0" err="1"/>
              <a:t>Gwerder</a:t>
            </a:r>
            <a:endParaRPr lang="de-CH" sz="1600" dirty="0"/>
          </a:p>
          <a:p>
            <a:pPr algn="l"/>
            <a:r>
              <a:rPr lang="en-US" sz="1600" dirty="0"/>
              <a:t>University of Applied Sciences Northwestern Switzerland</a:t>
            </a:r>
          </a:p>
          <a:p>
            <a:pPr algn="l"/>
            <a:r>
              <a:rPr lang="en-US" sz="1600" dirty="0"/>
              <a:t>Institute for Mobile and Distributed Systems</a:t>
            </a:r>
            <a:endParaRPr lang="de-CH"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Szenarien </a:t>
            </a:r>
            <a:r>
              <a:rPr lang="de-CH" dirty="0" err="1"/>
              <a:t>IoT</a:t>
            </a:r>
            <a:r>
              <a:rPr lang="de-CH" dirty="0"/>
              <a:t> </a:t>
            </a:r>
            <a:r>
              <a:rPr lang="de-CH" sz="2000" dirty="0"/>
              <a:t>(Konkrete Beispiele aus dem Institut)</a:t>
            </a:r>
            <a:endParaRPr lang="de-CH" dirty="0"/>
          </a:p>
        </p:txBody>
      </p:sp>
      <p:sp>
        <p:nvSpPr>
          <p:cNvPr id="3" name="Inhaltsplatzhalter 2"/>
          <p:cNvSpPr>
            <a:spLocks noGrp="1"/>
          </p:cNvSpPr>
          <p:nvPr>
            <p:ph idx="1"/>
          </p:nvPr>
        </p:nvSpPr>
        <p:spPr/>
        <p:txBody>
          <a:bodyPr/>
          <a:lstStyle/>
          <a:p>
            <a:pPr marL="457200" indent="-457200">
              <a:buClr>
                <a:schemeClr val="tx1"/>
              </a:buClr>
              <a:buSzPct val="100000"/>
              <a:buFont typeface="+mj-lt"/>
              <a:buAutoNum type="arabicPeriod"/>
            </a:pPr>
            <a:r>
              <a:rPr lang="de-CH" b="1" dirty="0" err="1">
                <a:solidFill>
                  <a:srgbClr val="0F1887"/>
                </a:solidFill>
              </a:rPr>
              <a:t>LoRaWAN</a:t>
            </a:r>
            <a:r>
              <a:rPr lang="de-CH" dirty="0"/>
              <a:t>: Monitoring eines Low Power Wireless Networks auf dem Campus Brugg-Windisch</a:t>
            </a:r>
          </a:p>
          <a:p>
            <a:pPr marL="457200" indent="-457200">
              <a:buClr>
                <a:schemeClr val="tx1"/>
              </a:buClr>
              <a:buSzPct val="100000"/>
              <a:buFont typeface="+mj-lt"/>
              <a:buAutoNum type="arabicPeriod"/>
            </a:pPr>
            <a:r>
              <a:rPr lang="de-CH" b="1" dirty="0">
                <a:solidFill>
                  <a:srgbClr val="0F1887"/>
                </a:solidFill>
              </a:rPr>
              <a:t>Fast Data</a:t>
            </a:r>
            <a:r>
              <a:rPr lang="de-CH" dirty="0"/>
              <a:t>: Monitoring und Analyse (in "Echtzeit") von </a:t>
            </a:r>
            <a:r>
              <a:rPr lang="de-CH" dirty="0" err="1"/>
              <a:t>Indoor</a:t>
            </a:r>
            <a:r>
              <a:rPr lang="de-CH" dirty="0"/>
              <a:t> Sensordaten auf dem Campus Brugg-Windisch</a:t>
            </a:r>
          </a:p>
          <a:p>
            <a:pPr marL="457200" indent="-457200">
              <a:buClr>
                <a:schemeClr val="tx1"/>
              </a:buClr>
              <a:buSzPct val="100000"/>
              <a:buFont typeface="+mj-lt"/>
              <a:buAutoNum type="arabicPeriod"/>
            </a:pPr>
            <a:r>
              <a:rPr lang="de-CH" b="1" dirty="0" err="1">
                <a:solidFill>
                  <a:srgbClr val="0F1887"/>
                </a:solidFill>
              </a:rPr>
              <a:t>Production</a:t>
            </a:r>
            <a:r>
              <a:rPr lang="de-CH" b="1" dirty="0">
                <a:solidFill>
                  <a:srgbClr val="0F1887"/>
                </a:solidFill>
              </a:rPr>
              <a:t>-</a:t>
            </a:r>
            <a:r>
              <a:rPr lang="de-CH" b="1" dirty="0" err="1">
                <a:solidFill>
                  <a:srgbClr val="0F1887"/>
                </a:solidFill>
              </a:rPr>
              <a:t>as</a:t>
            </a:r>
            <a:r>
              <a:rPr lang="de-CH" b="1" dirty="0">
                <a:solidFill>
                  <a:srgbClr val="0F1887"/>
                </a:solidFill>
              </a:rPr>
              <a:t>-a-Service</a:t>
            </a:r>
            <a:r>
              <a:rPr lang="de-CH" dirty="0"/>
              <a:t>: IT Security in einem industriellen Umfeld</a:t>
            </a:r>
          </a:p>
          <a:p>
            <a:pPr marL="457200" indent="-457200">
              <a:buClr>
                <a:schemeClr val="tx1"/>
              </a:buClr>
              <a:buSzPct val="100000"/>
              <a:buFont typeface="+mj-lt"/>
              <a:buAutoNum type="arabicPeriod"/>
            </a:pPr>
            <a:r>
              <a:rPr lang="de-CH" b="1" dirty="0" err="1">
                <a:solidFill>
                  <a:srgbClr val="0F1887"/>
                </a:solidFill>
              </a:rPr>
              <a:t>Predictive</a:t>
            </a:r>
            <a:r>
              <a:rPr lang="de-CH" b="1" dirty="0">
                <a:solidFill>
                  <a:srgbClr val="0F1887"/>
                </a:solidFill>
              </a:rPr>
              <a:t> Maintenance</a:t>
            </a:r>
            <a:r>
              <a:rPr lang="de-CH" dirty="0"/>
              <a:t>: für die Instandhaltung von traditionellen Industrieanlagen</a:t>
            </a:r>
          </a:p>
          <a:p>
            <a:pPr marL="457200" indent="-457200">
              <a:buClr>
                <a:schemeClr val="tx1"/>
              </a:buClr>
              <a:buSzPct val="100000"/>
              <a:buFont typeface="+mj-lt"/>
              <a:buAutoNum type="arabicPeriod"/>
            </a:pPr>
            <a:r>
              <a:rPr lang="de-CH" b="1" dirty="0">
                <a:solidFill>
                  <a:srgbClr val="0F1887"/>
                </a:solidFill>
              </a:rPr>
              <a:t>Distributed Sensors</a:t>
            </a:r>
            <a:r>
              <a:rPr lang="de-CH" dirty="0"/>
              <a:t>: Monitoring und Analyse von Sensoren im Feld</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10</a:t>
            </a:fld>
            <a:endParaRPr lang="de-CH"/>
          </a:p>
        </p:txBody>
      </p:sp>
    </p:spTree>
    <p:extLst>
      <p:ext uri="{BB962C8B-B14F-4D97-AF65-F5344CB8AC3E}">
        <p14:creationId xmlns:p14="http://schemas.microsoft.com/office/powerpoint/2010/main" val="548300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CA2630-D15F-F84E-9CC0-01DE4E064678}"/>
              </a:ext>
            </a:extLst>
          </p:cNvPr>
          <p:cNvSpPr>
            <a:spLocks noGrp="1"/>
          </p:cNvSpPr>
          <p:nvPr>
            <p:ph type="title"/>
          </p:nvPr>
        </p:nvSpPr>
        <p:spPr/>
        <p:txBody>
          <a:bodyPr/>
          <a:lstStyle/>
          <a:p>
            <a:r>
              <a:rPr lang="de-DE" dirty="0"/>
              <a:t>Szenario: </a:t>
            </a:r>
            <a:r>
              <a:rPr lang="de-DE" dirty="0" err="1"/>
              <a:t>LoRaWAN</a:t>
            </a:r>
            <a:endParaRPr lang="de-DE" dirty="0"/>
          </a:p>
        </p:txBody>
      </p:sp>
      <p:sp>
        <p:nvSpPr>
          <p:cNvPr id="3" name="Inhaltsplatzhalter 2">
            <a:extLst>
              <a:ext uri="{FF2B5EF4-FFF2-40B4-BE49-F238E27FC236}">
                <a16:creationId xmlns:a16="http://schemas.microsoft.com/office/drawing/2014/main" id="{9C604409-46BC-DC4A-B6E7-75427ED4E335}"/>
              </a:ext>
            </a:extLst>
          </p:cNvPr>
          <p:cNvSpPr>
            <a:spLocks noGrp="1"/>
          </p:cNvSpPr>
          <p:nvPr>
            <p:ph idx="1"/>
          </p:nvPr>
        </p:nvSpPr>
        <p:spPr/>
        <p:txBody>
          <a:bodyPr/>
          <a:lstStyle/>
          <a:p>
            <a:r>
              <a:rPr lang="de-DE" dirty="0"/>
              <a:t>Ausgangslage</a:t>
            </a:r>
          </a:p>
          <a:p>
            <a:pPr marL="541337" lvl="1" indent="0">
              <a:buNone/>
            </a:pPr>
            <a:r>
              <a:rPr lang="de-DE" dirty="0" err="1"/>
              <a:t>LoRaWAN</a:t>
            </a:r>
            <a:r>
              <a:rPr lang="de-DE" dirty="0"/>
              <a:t> steht für Long Range Wide Area Network. Es ist eine Kommunikationsinfrastruktur für kleine, drahtlose, batteriegetriebene Systeme und interessant, um für </a:t>
            </a:r>
            <a:r>
              <a:rPr lang="de-DE" dirty="0" err="1"/>
              <a:t>IoT</a:t>
            </a:r>
            <a:r>
              <a:rPr lang="de-DE" dirty="0"/>
              <a:t> Devices einen Kommunikationskanal über längere Distanzen bereitstellen zu können. Die Hochschule für Technik (HT) betreibt auf dem Campus Brugg-Windisch ein solches </a:t>
            </a:r>
            <a:r>
              <a:rPr lang="de-DE" dirty="0" err="1"/>
              <a:t>LoRaWAN</a:t>
            </a:r>
            <a:r>
              <a:rPr lang="de-DE" dirty="0"/>
              <a:t> (u.a. auch Swisscom) .</a:t>
            </a:r>
          </a:p>
          <a:p>
            <a:r>
              <a:rPr lang="de-DE" dirty="0"/>
              <a:t>Ziel</a:t>
            </a:r>
          </a:p>
          <a:p>
            <a:pPr marL="541337" lvl="1" indent="0">
              <a:buNone/>
            </a:pPr>
            <a:r>
              <a:rPr lang="de-DE" dirty="0"/>
              <a:t>Da das </a:t>
            </a:r>
            <a:r>
              <a:rPr lang="de-DE" dirty="0" err="1"/>
              <a:t>LoRaWAN</a:t>
            </a:r>
            <a:r>
              <a:rPr lang="de-DE" dirty="0"/>
              <a:t> vermehrt als Infrastruktur in der Lehre eingesetzt werden soll, braucht die HT ein Monitoring des Campus-</a:t>
            </a:r>
            <a:r>
              <a:rPr lang="de-DE" dirty="0" err="1"/>
              <a:t>LoRaWAN</a:t>
            </a:r>
            <a:r>
              <a:rPr lang="de-DE" dirty="0"/>
              <a:t>. Das Monitoring soll den Campus abdecken und über Kennwerte wie Signalstärke eines </a:t>
            </a:r>
            <a:r>
              <a:rPr lang="de-DE" dirty="0" err="1"/>
              <a:t>LoRa</a:t>
            </a:r>
            <a:r>
              <a:rPr lang="de-DE" dirty="0"/>
              <a:t>-Device die aktuelle Kommunikationsleistung des </a:t>
            </a:r>
            <a:r>
              <a:rPr lang="de-DE" dirty="0" err="1"/>
              <a:t>LoRaWAN</a:t>
            </a:r>
            <a:r>
              <a:rPr lang="de-DE" dirty="0"/>
              <a:t> an verschiedenen Standorten (</a:t>
            </a:r>
            <a:r>
              <a:rPr lang="de-DE" dirty="0" err="1"/>
              <a:t>Indoor</a:t>
            </a:r>
            <a:r>
              <a:rPr lang="de-DE" dirty="0"/>
              <a:t> vs. Outdoor) visualisieren zu können.</a:t>
            </a:r>
          </a:p>
        </p:txBody>
      </p:sp>
      <p:sp>
        <p:nvSpPr>
          <p:cNvPr id="4" name="Datumsplatzhalter 3">
            <a:extLst>
              <a:ext uri="{FF2B5EF4-FFF2-40B4-BE49-F238E27FC236}">
                <a16:creationId xmlns:a16="http://schemas.microsoft.com/office/drawing/2014/main" id="{55A3830B-413F-9C49-AA34-5CEB8E47A6F3}"/>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53F04EA8-47E1-A34B-97C4-3643FE49FC8D}"/>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C1F20FFD-38A6-DE49-886E-EA0AEE577FF6}"/>
              </a:ext>
            </a:extLst>
          </p:cNvPr>
          <p:cNvSpPr>
            <a:spLocks noGrp="1"/>
          </p:cNvSpPr>
          <p:nvPr>
            <p:ph type="sldNum" sz="quarter" idx="12"/>
          </p:nvPr>
        </p:nvSpPr>
        <p:spPr/>
        <p:txBody>
          <a:bodyPr/>
          <a:lstStyle/>
          <a:p>
            <a:pPr>
              <a:defRPr/>
            </a:pPr>
            <a:fld id="{883E2366-F660-4431-B6B4-C12EB57AAC9D}" type="slidenum">
              <a:rPr lang="de-CH" smtClean="0"/>
              <a:pPr>
                <a:defRPr/>
              </a:pPr>
              <a:t>11</a:t>
            </a:fld>
            <a:endParaRPr lang="de-CH"/>
          </a:p>
        </p:txBody>
      </p:sp>
    </p:spTree>
    <p:extLst>
      <p:ext uri="{BB962C8B-B14F-4D97-AF65-F5344CB8AC3E}">
        <p14:creationId xmlns:p14="http://schemas.microsoft.com/office/powerpoint/2010/main" val="4005193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3245AE-82D9-F743-8636-256BD8CD3143}"/>
              </a:ext>
            </a:extLst>
          </p:cNvPr>
          <p:cNvSpPr>
            <a:spLocks noGrp="1"/>
          </p:cNvSpPr>
          <p:nvPr>
            <p:ph type="title"/>
          </p:nvPr>
        </p:nvSpPr>
        <p:spPr/>
        <p:txBody>
          <a:bodyPr/>
          <a:lstStyle/>
          <a:p>
            <a:r>
              <a:rPr lang="de-DE" dirty="0"/>
              <a:t>Szenario: Fast Data</a:t>
            </a:r>
          </a:p>
        </p:txBody>
      </p:sp>
      <p:sp>
        <p:nvSpPr>
          <p:cNvPr id="3" name="Inhaltsplatzhalter 2">
            <a:extLst>
              <a:ext uri="{FF2B5EF4-FFF2-40B4-BE49-F238E27FC236}">
                <a16:creationId xmlns:a16="http://schemas.microsoft.com/office/drawing/2014/main" id="{CE19936F-5681-5C48-9850-5D3FF94DFDF7}"/>
              </a:ext>
            </a:extLst>
          </p:cNvPr>
          <p:cNvSpPr>
            <a:spLocks noGrp="1"/>
          </p:cNvSpPr>
          <p:nvPr>
            <p:ph idx="1"/>
          </p:nvPr>
        </p:nvSpPr>
        <p:spPr/>
        <p:txBody>
          <a:bodyPr/>
          <a:lstStyle/>
          <a:p>
            <a:r>
              <a:rPr lang="de-DE" dirty="0"/>
              <a:t>Ausgangslage</a:t>
            </a:r>
          </a:p>
          <a:p>
            <a:pPr marL="541337" lvl="1" indent="0">
              <a:buNone/>
            </a:pPr>
            <a:r>
              <a:rPr lang="de-DE" dirty="0"/>
              <a:t>Mit Stream-Processing sollen Datenströme (Taktrate 1min) in Echtzeit analysiert werden, um auf entsprechende Ereignisse, wie bestimmter </a:t>
            </a:r>
            <a:r>
              <a:rPr lang="de-DE" dirty="0" err="1"/>
              <a:t>Threshold</a:t>
            </a:r>
            <a:r>
              <a:rPr lang="de-DE" dirty="0"/>
              <a:t> ist erreicht, sofort reagieren oder Daten aggregieren zu können, bevor diese an eine Datenbank für eine Big Data Analyse gespeichert werden.</a:t>
            </a:r>
          </a:p>
          <a:p>
            <a:r>
              <a:rPr lang="de-DE" dirty="0"/>
              <a:t>Ziel</a:t>
            </a:r>
          </a:p>
          <a:p>
            <a:pPr marL="541337" lvl="1" indent="0">
              <a:buNone/>
            </a:pPr>
            <a:r>
              <a:rPr lang="de-DE" dirty="0"/>
              <a:t>Verarbeitung und Monitoring von Sensordaten (</a:t>
            </a:r>
            <a:r>
              <a:rPr lang="de-DE" dirty="0" err="1"/>
              <a:t>Indoor</a:t>
            </a:r>
            <a:r>
              <a:rPr lang="de-DE" dirty="0"/>
              <a:t>, Feuchtigkeit, Temperatur), um </a:t>
            </a:r>
            <a:r>
              <a:rPr lang="de-DE" dirty="0" err="1"/>
              <a:t>Thresholds</a:t>
            </a:r>
            <a:r>
              <a:rPr lang="de-DE" dirty="0"/>
              <a:t> aus einem Datenstrom schnell erkennen, verarbeiten und anzeigen zu können.</a:t>
            </a:r>
          </a:p>
        </p:txBody>
      </p:sp>
      <p:sp>
        <p:nvSpPr>
          <p:cNvPr id="4" name="Datumsplatzhalter 3">
            <a:extLst>
              <a:ext uri="{FF2B5EF4-FFF2-40B4-BE49-F238E27FC236}">
                <a16:creationId xmlns:a16="http://schemas.microsoft.com/office/drawing/2014/main" id="{8993D022-5E8F-6040-9863-4161E0BA6181}"/>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357C1777-FD46-1943-BE9C-877B911DD783}"/>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9A4F57E3-41B3-BD4E-B01C-355749B09704}"/>
              </a:ext>
            </a:extLst>
          </p:cNvPr>
          <p:cNvSpPr>
            <a:spLocks noGrp="1"/>
          </p:cNvSpPr>
          <p:nvPr>
            <p:ph type="sldNum" sz="quarter" idx="12"/>
          </p:nvPr>
        </p:nvSpPr>
        <p:spPr/>
        <p:txBody>
          <a:bodyPr/>
          <a:lstStyle/>
          <a:p>
            <a:pPr>
              <a:defRPr/>
            </a:pPr>
            <a:fld id="{883E2366-F660-4431-B6B4-C12EB57AAC9D}" type="slidenum">
              <a:rPr lang="de-CH" smtClean="0"/>
              <a:pPr>
                <a:defRPr/>
              </a:pPr>
              <a:t>12</a:t>
            </a:fld>
            <a:endParaRPr lang="de-CH"/>
          </a:p>
        </p:txBody>
      </p:sp>
    </p:spTree>
    <p:extLst>
      <p:ext uri="{BB962C8B-B14F-4D97-AF65-F5344CB8AC3E}">
        <p14:creationId xmlns:p14="http://schemas.microsoft.com/office/powerpoint/2010/main" val="21813079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Szenario: </a:t>
            </a:r>
            <a:r>
              <a:rPr lang="de-CH" dirty="0" err="1"/>
              <a:t>Production</a:t>
            </a:r>
            <a:r>
              <a:rPr lang="de-CH" dirty="0"/>
              <a:t> </a:t>
            </a:r>
            <a:r>
              <a:rPr lang="de-CH" dirty="0" err="1"/>
              <a:t>as</a:t>
            </a:r>
            <a:r>
              <a:rPr lang="de-CH" dirty="0"/>
              <a:t> a Service on Site</a:t>
            </a:r>
          </a:p>
        </p:txBody>
      </p:sp>
      <p:sp>
        <p:nvSpPr>
          <p:cNvPr id="3" name="Inhaltsplatzhalter 2"/>
          <p:cNvSpPr>
            <a:spLocks noGrp="1"/>
          </p:cNvSpPr>
          <p:nvPr>
            <p:ph idx="1"/>
          </p:nvPr>
        </p:nvSpPr>
        <p:spPr/>
        <p:txBody>
          <a:bodyPr/>
          <a:lstStyle/>
          <a:p>
            <a:r>
              <a:rPr lang="de-CH" dirty="0"/>
              <a:t>Ausgangslage</a:t>
            </a:r>
          </a:p>
          <a:p>
            <a:pPr marL="541337" lvl="1" indent="0">
              <a:buNone/>
            </a:pPr>
            <a:r>
              <a:rPr lang="de-CH" dirty="0"/>
              <a:t>Ein Schweizer Maschinenhersteller will seine Produktionsmaschinen temporär, jedoch kostenlos, bei seinen Kunden installieren und ausschliesslich über die konkret, produzierten Teile abrechnen. Dabei sammelt auf der Maschine eine Soft-SPS mit einem IPC alle relevanten Prozess- und Produktionsdaten. Da die Kunden über die ganze Welt verteilt sind, können sich der Schweizer Maschinenhersteller nicht auf eine funktionierende Kommunikationsinfrastruktur vor Ort verlassen.</a:t>
            </a:r>
          </a:p>
          <a:p>
            <a:r>
              <a:rPr lang="de-CH" dirty="0"/>
              <a:t>Ziel</a:t>
            </a:r>
          </a:p>
          <a:p>
            <a:pPr marL="541337" lvl="1" indent="0">
              <a:buNone/>
            </a:pPr>
            <a:r>
              <a:rPr lang="de-CH" dirty="0"/>
              <a:t>Dieses neue Geschäftsmodell verlangt eine Kommunikationsinfrastruktur zwischen den Kunden und Maschinenhersteller, so dass alle Prozess- und Produktionsdaten, da sie rechnungsrelevant sind, sicher und unverfälscht zum Maschinenhersteller übermittelt werden, so dass er die Daten über ein Monitoring visualisieren und auf Basis von validen Daten die Rechnungen für den Kunden auslösen kann.</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13</a:t>
            </a:fld>
            <a:endParaRPr lang="de-CH"/>
          </a:p>
        </p:txBody>
      </p:sp>
    </p:spTree>
    <p:extLst>
      <p:ext uri="{BB962C8B-B14F-4D97-AF65-F5344CB8AC3E}">
        <p14:creationId xmlns:p14="http://schemas.microsoft.com/office/powerpoint/2010/main" val="3805807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Szenario: </a:t>
            </a:r>
            <a:r>
              <a:rPr lang="de-CH" dirty="0" err="1"/>
              <a:t>Predictive</a:t>
            </a:r>
            <a:r>
              <a:rPr lang="de-CH" dirty="0"/>
              <a:t> Maintenance</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14</a:t>
            </a:fld>
            <a:endParaRPr lang="de-CH"/>
          </a:p>
        </p:txBody>
      </p:sp>
      <p:sp>
        <p:nvSpPr>
          <p:cNvPr id="8" name="Inhaltsplatzhalter 7">
            <a:extLst>
              <a:ext uri="{FF2B5EF4-FFF2-40B4-BE49-F238E27FC236}">
                <a16:creationId xmlns:a16="http://schemas.microsoft.com/office/drawing/2014/main" id="{D94BD5E1-77EA-FA44-8C01-5807402E7CB3}"/>
              </a:ext>
            </a:extLst>
          </p:cNvPr>
          <p:cNvSpPr>
            <a:spLocks noGrp="1"/>
          </p:cNvSpPr>
          <p:nvPr>
            <p:ph idx="1"/>
          </p:nvPr>
        </p:nvSpPr>
        <p:spPr/>
        <p:txBody>
          <a:bodyPr/>
          <a:lstStyle/>
          <a:p>
            <a:r>
              <a:rPr lang="de-CH" dirty="0"/>
              <a:t>Ausgangslage</a:t>
            </a:r>
          </a:p>
          <a:p>
            <a:pPr marL="541337" lvl="1" indent="0">
              <a:buNone/>
            </a:pPr>
            <a:r>
              <a:rPr lang="de-CH" dirty="0"/>
              <a:t>Eine Schweizer Instandhaltungsfirma ist für den reibungslosen Betrieb von unterschiedlichen Maschinen verantwortlich, wie Seilbahnen (Antriebsmaschine) oder chemische Fabrikationslinien. Das Unternehmen will diese Maschinen und Anlagen smart machen, das heisst bestehende Anlagen mit Sensorik (wie Vibration, Temperatur, Dehnmessstreifen) ausrüsten, um aus den Daten Rückschlüsse auf den Zustand der jeweiligen Schlüsselkomponenten ziehen zu können. Die Anlagen sind mit einer Soft-SPS und IPC ausgerüstet. Betreute Anlagen können in eher abgelegenen Täler der Schweiz stehen.</a:t>
            </a:r>
          </a:p>
          <a:p>
            <a:r>
              <a:rPr lang="de-CH" dirty="0"/>
              <a:t>Ziel</a:t>
            </a:r>
          </a:p>
          <a:p>
            <a:pPr marL="541337" lvl="1" indent="0">
              <a:buNone/>
            </a:pPr>
            <a:r>
              <a:rPr lang="de-CH" dirty="0"/>
              <a:t>Dieses Geschäftsmodell verlangt eine automatisierte Analyse der Sensordaten und ein entsprechendes Monitoring, um daraus Rückschlüsse auf den Zustand der Anlage treffen zu können.</a:t>
            </a:r>
          </a:p>
        </p:txBody>
      </p:sp>
    </p:spTree>
    <p:extLst>
      <p:ext uri="{BB962C8B-B14F-4D97-AF65-F5344CB8AC3E}">
        <p14:creationId xmlns:p14="http://schemas.microsoft.com/office/powerpoint/2010/main" val="16357418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BFAB3BC-1D90-634A-82FF-FDEB325360A2}"/>
              </a:ext>
            </a:extLst>
          </p:cNvPr>
          <p:cNvSpPr>
            <a:spLocks noGrp="1"/>
          </p:cNvSpPr>
          <p:nvPr>
            <p:ph type="title"/>
          </p:nvPr>
        </p:nvSpPr>
        <p:spPr/>
        <p:txBody>
          <a:bodyPr/>
          <a:lstStyle/>
          <a:p>
            <a:r>
              <a:rPr lang="de-DE" dirty="0"/>
              <a:t>Szenario: Distributed Sensors</a:t>
            </a:r>
          </a:p>
        </p:txBody>
      </p:sp>
      <p:sp>
        <p:nvSpPr>
          <p:cNvPr id="3" name="Inhaltsplatzhalter 2">
            <a:extLst>
              <a:ext uri="{FF2B5EF4-FFF2-40B4-BE49-F238E27FC236}">
                <a16:creationId xmlns:a16="http://schemas.microsoft.com/office/drawing/2014/main" id="{813E2F1A-F4A1-D047-B844-5597CB1099A3}"/>
              </a:ext>
            </a:extLst>
          </p:cNvPr>
          <p:cNvSpPr>
            <a:spLocks noGrp="1"/>
          </p:cNvSpPr>
          <p:nvPr>
            <p:ph idx="1"/>
          </p:nvPr>
        </p:nvSpPr>
        <p:spPr/>
        <p:txBody>
          <a:bodyPr/>
          <a:lstStyle/>
          <a:p>
            <a:r>
              <a:rPr lang="de-CH" dirty="0"/>
              <a:t>Ausgangslage</a:t>
            </a:r>
          </a:p>
          <a:p>
            <a:pPr marL="541337" lvl="1" indent="0">
              <a:buNone/>
            </a:pPr>
            <a:r>
              <a:rPr lang="de-CH" dirty="0"/>
              <a:t>Fehlerfrei funktionierende Infrastrukturkomponenten wie Hochspannungskabel sind für die moderne Gesellschaft eminent wichtig. Ausfälle können zu sehr hohen Kosten führen. Deshalb ist eine kontinuierliche Überwachung und eine regelmässige Wartung für die Betreiber solcher Infrastrukturanlagen zentral.</a:t>
            </a:r>
          </a:p>
          <a:p>
            <a:r>
              <a:rPr lang="de-CH" dirty="0"/>
              <a:t>Ziel</a:t>
            </a:r>
          </a:p>
          <a:p>
            <a:pPr marL="541337" lvl="1" indent="0">
              <a:buNone/>
            </a:pPr>
            <a:r>
              <a:rPr lang="de-CH" dirty="0"/>
              <a:t>Die Überwachung soll durch ein automatisiertes Monitoring ersetzt werden. Dazu werden im Feld verschiedene Sensoren (Temperatur, Feuchtigkeit, Vibration, ...) an Schlüsselpositionen verlegt, um aus den Sensordaten in einem entsprechenden Operation Center des Betreibers das Monitoring, inkl. Analyse und Visualisierung aufbauen zu können.</a:t>
            </a:r>
          </a:p>
          <a:p>
            <a:endParaRPr lang="de-CH" dirty="0"/>
          </a:p>
        </p:txBody>
      </p:sp>
      <p:sp>
        <p:nvSpPr>
          <p:cNvPr id="4" name="Datumsplatzhalter 3">
            <a:extLst>
              <a:ext uri="{FF2B5EF4-FFF2-40B4-BE49-F238E27FC236}">
                <a16:creationId xmlns:a16="http://schemas.microsoft.com/office/drawing/2014/main" id="{2D22AC83-C9BF-C341-AE25-8ED2C125FA54}"/>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0DCCC74A-4D34-5A43-BF0A-2900651B9EF8}"/>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28D59091-9E70-194D-BFF7-A1876A3C4023}"/>
              </a:ext>
            </a:extLst>
          </p:cNvPr>
          <p:cNvSpPr>
            <a:spLocks noGrp="1"/>
          </p:cNvSpPr>
          <p:nvPr>
            <p:ph type="sldNum" sz="quarter" idx="12"/>
          </p:nvPr>
        </p:nvSpPr>
        <p:spPr/>
        <p:txBody>
          <a:bodyPr/>
          <a:lstStyle/>
          <a:p>
            <a:pPr>
              <a:defRPr/>
            </a:pPr>
            <a:fld id="{883E2366-F660-4431-B6B4-C12EB57AAC9D}" type="slidenum">
              <a:rPr lang="de-CH" smtClean="0"/>
              <a:pPr>
                <a:defRPr/>
              </a:pPr>
              <a:t>15</a:t>
            </a:fld>
            <a:endParaRPr lang="de-CH"/>
          </a:p>
        </p:txBody>
      </p:sp>
    </p:spTree>
    <p:extLst>
      <p:ext uri="{BB962C8B-B14F-4D97-AF65-F5344CB8AC3E}">
        <p14:creationId xmlns:p14="http://schemas.microsoft.com/office/powerpoint/2010/main" val="4227698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CE8D0AB-1A31-3440-9F59-465A47531208}"/>
              </a:ext>
            </a:extLst>
          </p:cNvPr>
          <p:cNvSpPr>
            <a:spLocks noGrp="1"/>
          </p:cNvSpPr>
          <p:nvPr>
            <p:ph type="title"/>
          </p:nvPr>
        </p:nvSpPr>
        <p:spPr/>
        <p:txBody>
          <a:bodyPr/>
          <a:lstStyle/>
          <a:p>
            <a:r>
              <a:rPr lang="de-CH" dirty="0" err="1"/>
              <a:t>IoT</a:t>
            </a:r>
            <a:r>
              <a:rPr lang="de-CH" dirty="0"/>
              <a:t> Theorie</a:t>
            </a:r>
          </a:p>
        </p:txBody>
      </p:sp>
      <p:sp>
        <p:nvSpPr>
          <p:cNvPr id="3" name="Inhaltsplatzhalter 2">
            <a:extLst>
              <a:ext uri="{FF2B5EF4-FFF2-40B4-BE49-F238E27FC236}">
                <a16:creationId xmlns:a16="http://schemas.microsoft.com/office/drawing/2014/main" id="{27263265-F125-CE4D-835F-375858DAB97F}"/>
              </a:ext>
            </a:extLst>
          </p:cNvPr>
          <p:cNvSpPr>
            <a:spLocks noGrp="1"/>
          </p:cNvSpPr>
          <p:nvPr>
            <p:ph idx="1"/>
          </p:nvPr>
        </p:nvSpPr>
        <p:spPr/>
        <p:txBody>
          <a:bodyPr/>
          <a:lstStyle/>
          <a:p>
            <a:r>
              <a:rPr lang="de-CH" dirty="0"/>
              <a:t>Datenakquise</a:t>
            </a:r>
          </a:p>
          <a:p>
            <a:pPr lvl="1"/>
            <a:r>
              <a:rPr lang="de-CH" dirty="0"/>
              <a:t>Sensoren</a:t>
            </a:r>
          </a:p>
          <a:p>
            <a:pPr lvl="1"/>
            <a:r>
              <a:rPr lang="de-CH" dirty="0"/>
              <a:t>Microcontroller</a:t>
            </a:r>
          </a:p>
          <a:p>
            <a:pPr lvl="1"/>
            <a:r>
              <a:rPr lang="de-CH" dirty="0"/>
              <a:t>IPC (Industrial PC)</a:t>
            </a:r>
          </a:p>
          <a:p>
            <a:r>
              <a:rPr lang="de-CH" dirty="0"/>
              <a:t>Datentransport</a:t>
            </a:r>
          </a:p>
          <a:p>
            <a:pPr lvl="1"/>
            <a:r>
              <a:rPr lang="de-CH" dirty="0"/>
              <a:t>Wireless Netzwerke</a:t>
            </a:r>
          </a:p>
          <a:p>
            <a:pPr lvl="1"/>
            <a:r>
              <a:rPr lang="de-CH" dirty="0"/>
              <a:t>Internet Protokolle</a:t>
            </a:r>
          </a:p>
          <a:p>
            <a:r>
              <a:rPr lang="de-CH" dirty="0"/>
              <a:t>Datenanalyse</a:t>
            </a:r>
          </a:p>
          <a:p>
            <a:pPr lvl="1"/>
            <a:r>
              <a:rPr lang="de-CH" dirty="0"/>
              <a:t>Daten-Vermittlung</a:t>
            </a:r>
          </a:p>
          <a:p>
            <a:pPr lvl="1"/>
            <a:r>
              <a:rPr lang="de-CH" dirty="0"/>
              <a:t>Daten-Analyse</a:t>
            </a:r>
          </a:p>
          <a:p>
            <a:pPr lvl="1"/>
            <a:r>
              <a:rPr lang="de-CH" dirty="0"/>
              <a:t>Daten-Visualisierung</a:t>
            </a:r>
          </a:p>
          <a:p>
            <a:pPr lvl="1"/>
            <a:endParaRPr lang="de-CH" dirty="0"/>
          </a:p>
          <a:p>
            <a:endParaRPr lang="de-CH" dirty="0"/>
          </a:p>
        </p:txBody>
      </p:sp>
      <p:sp>
        <p:nvSpPr>
          <p:cNvPr id="4" name="Datumsplatzhalter 3">
            <a:extLst>
              <a:ext uri="{FF2B5EF4-FFF2-40B4-BE49-F238E27FC236}">
                <a16:creationId xmlns:a16="http://schemas.microsoft.com/office/drawing/2014/main" id="{8CFEA989-5D71-5941-9BCA-F8A5D61C2905}"/>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BF01EA2D-2899-B94E-9C92-A5565AD71652}"/>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B86B59B5-A369-BF49-9A2F-92900E0E8E23}"/>
              </a:ext>
            </a:extLst>
          </p:cNvPr>
          <p:cNvSpPr>
            <a:spLocks noGrp="1"/>
          </p:cNvSpPr>
          <p:nvPr>
            <p:ph type="sldNum" sz="quarter" idx="12"/>
          </p:nvPr>
        </p:nvSpPr>
        <p:spPr/>
        <p:txBody>
          <a:bodyPr/>
          <a:lstStyle/>
          <a:p>
            <a:pPr>
              <a:defRPr/>
            </a:pPr>
            <a:fld id="{883E2366-F660-4431-B6B4-C12EB57AAC9D}" type="slidenum">
              <a:rPr lang="de-CH" smtClean="0"/>
              <a:pPr>
                <a:defRPr/>
              </a:pPr>
              <a:t>16</a:t>
            </a:fld>
            <a:endParaRPr lang="de-CH"/>
          </a:p>
        </p:txBody>
      </p:sp>
    </p:spTree>
    <p:extLst>
      <p:ext uri="{BB962C8B-B14F-4D97-AF65-F5344CB8AC3E}">
        <p14:creationId xmlns:p14="http://schemas.microsoft.com/office/powerpoint/2010/main" val="25647014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Datenakquise: Hardware</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17</a:t>
            </a:fld>
            <a:endParaRPr lang="de-CH"/>
          </a:p>
        </p:txBody>
      </p:sp>
      <p:pic>
        <p:nvPicPr>
          <p:cNvPr id="3" name="Grafik 2">
            <a:extLst>
              <a:ext uri="{FF2B5EF4-FFF2-40B4-BE49-F238E27FC236}">
                <a16:creationId xmlns:a16="http://schemas.microsoft.com/office/drawing/2014/main" id="{254D0635-7EBA-D648-8283-6987FCBBE22D}"/>
              </a:ext>
            </a:extLst>
          </p:cNvPr>
          <p:cNvPicPr>
            <a:picLocks noChangeAspect="1"/>
          </p:cNvPicPr>
          <p:nvPr/>
        </p:nvPicPr>
        <p:blipFill>
          <a:blip r:embed="rId2"/>
          <a:stretch>
            <a:fillRect/>
          </a:stretch>
        </p:blipFill>
        <p:spPr>
          <a:xfrm>
            <a:off x="3330476" y="1943893"/>
            <a:ext cx="3673475" cy="3673475"/>
          </a:xfrm>
          <a:prstGeom prst="rect">
            <a:avLst/>
          </a:prstGeom>
        </p:spPr>
      </p:pic>
    </p:spTree>
    <p:extLst>
      <p:ext uri="{BB962C8B-B14F-4D97-AF65-F5344CB8AC3E}">
        <p14:creationId xmlns:p14="http://schemas.microsoft.com/office/powerpoint/2010/main" val="19301511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IoT</a:t>
            </a:r>
            <a:r>
              <a:rPr lang="de-CH" dirty="0"/>
              <a:t> Hardware</a:t>
            </a:r>
          </a:p>
        </p:txBody>
      </p:sp>
      <p:sp>
        <p:nvSpPr>
          <p:cNvPr id="3" name="Inhaltsplatzhalter 2"/>
          <p:cNvSpPr>
            <a:spLocks noGrp="1"/>
          </p:cNvSpPr>
          <p:nvPr>
            <p:ph idx="1"/>
          </p:nvPr>
        </p:nvSpPr>
        <p:spPr/>
        <p:txBody>
          <a:bodyPr/>
          <a:lstStyle/>
          <a:p>
            <a:r>
              <a:rPr lang="de-CH" dirty="0"/>
              <a:t>Jedes Gerät</a:t>
            </a:r>
          </a:p>
          <a:p>
            <a:pPr lvl="1"/>
            <a:r>
              <a:rPr lang="de-CH" dirty="0"/>
              <a:t>das auf die </a:t>
            </a:r>
            <a:r>
              <a:rPr lang="de-CH" b="1" dirty="0"/>
              <a:t>physische Welt wirken kann</a:t>
            </a:r>
            <a:r>
              <a:rPr lang="de-CH" dirty="0"/>
              <a:t>, </a:t>
            </a:r>
          </a:p>
          <a:p>
            <a:pPr lvl="2"/>
            <a:r>
              <a:rPr lang="de-CH" dirty="0"/>
              <a:t>mit Sensoren misst,</a:t>
            </a:r>
          </a:p>
          <a:p>
            <a:pPr lvl="2"/>
            <a:r>
              <a:rPr lang="de-CH" dirty="0"/>
              <a:t>mit Aktoren bewegt</a:t>
            </a:r>
          </a:p>
          <a:p>
            <a:pPr lvl="1"/>
            <a:r>
              <a:rPr lang="de-CH" dirty="0"/>
              <a:t>und das über das </a:t>
            </a:r>
            <a:r>
              <a:rPr lang="de-CH" b="1" dirty="0"/>
              <a:t>Internet kommunizieren </a:t>
            </a:r>
            <a:r>
              <a:rPr lang="de-CH" dirty="0"/>
              <a:t>kann</a:t>
            </a:r>
          </a:p>
          <a:p>
            <a:pPr lvl="1"/>
            <a:endParaRPr lang="de-CH" dirty="0"/>
          </a:p>
          <a:p>
            <a:r>
              <a:rPr lang="de-CH" dirty="0"/>
              <a:t>Beliebiger Formfaktor</a:t>
            </a:r>
          </a:p>
          <a:p>
            <a:pPr lvl="1"/>
            <a:r>
              <a:rPr lang="de-CH" dirty="0"/>
              <a:t>mehrheitlich aber eingebettet,</a:t>
            </a:r>
          </a:p>
          <a:p>
            <a:pPr lvl="1"/>
            <a:r>
              <a:rPr lang="de-CH" dirty="0"/>
              <a:t>deshalb als Embedded Computer mit Mikrocontroller</a:t>
            </a:r>
          </a:p>
          <a:p>
            <a:pPr lvl="2"/>
            <a:r>
              <a:rPr lang="de-CH" dirty="0"/>
              <a:t>oft klein,</a:t>
            </a:r>
          </a:p>
          <a:p>
            <a:pPr lvl="2"/>
            <a:r>
              <a:rPr lang="de-CH" dirty="0"/>
              <a:t>mit wenig Ressourcen (Speicher, Prozessor)</a:t>
            </a:r>
          </a:p>
          <a:p>
            <a:pPr lvl="2"/>
            <a:r>
              <a:rPr lang="de-CH" dirty="0"/>
              <a:t>und ohne Bildschirm</a:t>
            </a:r>
          </a:p>
          <a:p>
            <a:pPr marL="0" indent="0">
              <a:buNone/>
            </a:pPr>
            <a:endParaRPr lang="de-CH"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18</a:t>
            </a:fld>
            <a:endParaRPr lang="de-CH"/>
          </a:p>
        </p:txBody>
      </p:sp>
    </p:spTree>
    <p:extLst>
      <p:ext uri="{BB962C8B-B14F-4D97-AF65-F5344CB8AC3E}">
        <p14:creationId xmlns:p14="http://schemas.microsoft.com/office/powerpoint/2010/main" val="14422802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1E5C9F-C882-2B45-B84E-3C223D5F7D83}"/>
              </a:ext>
            </a:extLst>
          </p:cNvPr>
          <p:cNvSpPr>
            <a:spLocks noGrp="1"/>
          </p:cNvSpPr>
          <p:nvPr>
            <p:ph type="title"/>
          </p:nvPr>
        </p:nvSpPr>
        <p:spPr/>
        <p:txBody>
          <a:bodyPr/>
          <a:lstStyle/>
          <a:p>
            <a:r>
              <a:rPr lang="de-CH" dirty="0" err="1"/>
              <a:t>IoT</a:t>
            </a:r>
            <a:r>
              <a:rPr lang="de-CH" dirty="0"/>
              <a:t> und Digital </a:t>
            </a:r>
            <a:r>
              <a:rPr lang="de-CH" dirty="0" err="1"/>
              <a:t>Twins</a:t>
            </a:r>
            <a:endParaRPr lang="de-CH" dirty="0"/>
          </a:p>
        </p:txBody>
      </p:sp>
      <p:sp>
        <p:nvSpPr>
          <p:cNvPr id="3" name="Inhaltsplatzhalter 2">
            <a:extLst>
              <a:ext uri="{FF2B5EF4-FFF2-40B4-BE49-F238E27FC236}">
                <a16:creationId xmlns:a16="http://schemas.microsoft.com/office/drawing/2014/main" id="{06C9673E-F32C-2242-B89D-475D787787AA}"/>
              </a:ext>
            </a:extLst>
          </p:cNvPr>
          <p:cNvSpPr>
            <a:spLocks noGrp="1"/>
          </p:cNvSpPr>
          <p:nvPr>
            <p:ph idx="1"/>
          </p:nvPr>
        </p:nvSpPr>
        <p:spPr/>
        <p:txBody>
          <a:bodyPr/>
          <a:lstStyle/>
          <a:p>
            <a:r>
              <a:rPr lang="de-CH" dirty="0"/>
              <a:t>Digital </a:t>
            </a:r>
            <a:r>
              <a:rPr lang="de-CH" dirty="0" err="1"/>
              <a:t>Twins</a:t>
            </a:r>
            <a:r>
              <a:rPr lang="de-CH" dirty="0"/>
              <a:t> sind virtuelle Abbilder von physischen Objekten oder Systemen. Obligatorische Vorstufe des digitalen Zwillings ist das Internet der Dinge (</a:t>
            </a:r>
            <a:r>
              <a:rPr lang="de-CH" dirty="0" err="1"/>
              <a:t>IoT</a:t>
            </a:r>
            <a:r>
              <a:rPr lang="de-CH" dirty="0"/>
              <a:t>). Digital </a:t>
            </a:r>
            <a:r>
              <a:rPr lang="de-CH" dirty="0" err="1"/>
              <a:t>Twins</a:t>
            </a:r>
            <a:r>
              <a:rPr lang="de-CH" dirty="0"/>
              <a:t> weisen vier wesentliche Charakteristika auf:</a:t>
            </a:r>
          </a:p>
          <a:p>
            <a:pPr lvl="1"/>
            <a:r>
              <a:rPr lang="de-CH" dirty="0"/>
              <a:t>Sensoren, die einen aktuellen Status ermitteln</a:t>
            </a:r>
          </a:p>
          <a:p>
            <a:pPr lvl="1"/>
            <a:r>
              <a:rPr lang="de-CH" dirty="0"/>
              <a:t>Konnektivität, welche das Objekt vernetzt</a:t>
            </a:r>
          </a:p>
          <a:p>
            <a:pPr lvl="1"/>
            <a:r>
              <a:rPr lang="de-CH" dirty="0"/>
              <a:t>Definierte Datenstrukturen, die geringstenfalls grundlegende Analytics- Funktionalitäten ermöglichen</a:t>
            </a:r>
          </a:p>
          <a:p>
            <a:pPr lvl="1"/>
            <a:r>
              <a:rPr lang="de-CH" dirty="0"/>
              <a:t>Ein User Interface, das die relevanten Daten visualisiert</a:t>
            </a:r>
          </a:p>
          <a:p>
            <a:endParaRPr lang="de-CH" dirty="0"/>
          </a:p>
          <a:p>
            <a:pPr marL="0" indent="0">
              <a:buNone/>
            </a:pPr>
            <a:r>
              <a:rPr lang="de-CH" sz="1400" dirty="0"/>
              <a:t>aus https://www2.deloitte.com/de/de/</a:t>
            </a:r>
            <a:r>
              <a:rPr lang="de-CH" sz="1400" dirty="0" err="1"/>
              <a:t>pages</a:t>
            </a:r>
            <a:r>
              <a:rPr lang="de-CH" sz="1400" dirty="0"/>
              <a:t>/</a:t>
            </a:r>
            <a:r>
              <a:rPr lang="de-CH" sz="1400" dirty="0" err="1"/>
              <a:t>technology</a:t>
            </a:r>
            <a:r>
              <a:rPr lang="de-CH" sz="1400" dirty="0"/>
              <a:t>-media-</a:t>
            </a:r>
            <a:r>
              <a:rPr lang="de-CH" sz="1400" dirty="0" err="1"/>
              <a:t>and</a:t>
            </a:r>
            <a:r>
              <a:rPr lang="de-CH" sz="1400" dirty="0"/>
              <a:t>-</a:t>
            </a:r>
            <a:r>
              <a:rPr lang="de-CH" sz="1400" dirty="0" err="1"/>
              <a:t>telecommunications</a:t>
            </a:r>
            <a:r>
              <a:rPr lang="de-CH" sz="1400" dirty="0"/>
              <a:t>/</a:t>
            </a:r>
            <a:r>
              <a:rPr lang="de-CH" sz="1400" dirty="0" err="1"/>
              <a:t>articles</a:t>
            </a:r>
            <a:r>
              <a:rPr lang="de-CH" sz="1400" dirty="0"/>
              <a:t>/digital-</a:t>
            </a:r>
            <a:r>
              <a:rPr lang="de-CH" sz="1400" dirty="0" err="1"/>
              <a:t>twins.html</a:t>
            </a:r>
            <a:endParaRPr lang="de-CH" sz="1400" dirty="0"/>
          </a:p>
        </p:txBody>
      </p:sp>
      <p:sp>
        <p:nvSpPr>
          <p:cNvPr id="4" name="Datumsplatzhalter 3">
            <a:extLst>
              <a:ext uri="{FF2B5EF4-FFF2-40B4-BE49-F238E27FC236}">
                <a16:creationId xmlns:a16="http://schemas.microsoft.com/office/drawing/2014/main" id="{21DB2131-21EF-D741-B580-8350A84AC127}"/>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7EBBA1B9-1D02-4747-871B-36D930A5AAFD}"/>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4F673E62-2C52-8C43-A0F9-3E56BE51A15C}"/>
              </a:ext>
            </a:extLst>
          </p:cNvPr>
          <p:cNvSpPr>
            <a:spLocks noGrp="1"/>
          </p:cNvSpPr>
          <p:nvPr>
            <p:ph type="sldNum" sz="quarter" idx="12"/>
          </p:nvPr>
        </p:nvSpPr>
        <p:spPr/>
        <p:txBody>
          <a:bodyPr/>
          <a:lstStyle/>
          <a:p>
            <a:pPr>
              <a:defRPr/>
            </a:pPr>
            <a:fld id="{883E2366-F660-4431-B6B4-C12EB57AAC9D}" type="slidenum">
              <a:rPr lang="de-CH" smtClean="0"/>
              <a:pPr>
                <a:defRPr/>
              </a:pPr>
              <a:t>19</a:t>
            </a:fld>
            <a:endParaRPr lang="de-CH"/>
          </a:p>
        </p:txBody>
      </p:sp>
    </p:spTree>
    <p:extLst>
      <p:ext uri="{BB962C8B-B14F-4D97-AF65-F5344CB8AC3E}">
        <p14:creationId xmlns:p14="http://schemas.microsoft.com/office/powerpoint/2010/main" val="2072427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Zu meiner Person</a:t>
            </a:r>
          </a:p>
        </p:txBody>
      </p:sp>
      <p:sp>
        <p:nvSpPr>
          <p:cNvPr id="3" name="Inhaltsplatzhalter 2"/>
          <p:cNvSpPr>
            <a:spLocks noGrp="1"/>
          </p:cNvSpPr>
          <p:nvPr>
            <p:ph idx="1"/>
          </p:nvPr>
        </p:nvSpPr>
        <p:spPr/>
        <p:txBody>
          <a:bodyPr/>
          <a:lstStyle/>
          <a:p>
            <a:r>
              <a:rPr lang="de-CH" dirty="0"/>
              <a:t>Studium Maschineningenieur an der ETH (1987)</a:t>
            </a:r>
          </a:p>
          <a:p>
            <a:r>
              <a:rPr lang="de-CH" dirty="0"/>
              <a:t>Nachdiplomstudium Mechatronik an der ETH (1989)</a:t>
            </a:r>
          </a:p>
          <a:p>
            <a:r>
              <a:rPr lang="de-CH" dirty="0"/>
              <a:t>Dissertation in der Robotik (1996)</a:t>
            </a:r>
            <a:br>
              <a:rPr lang="de-CH" dirty="0"/>
            </a:br>
            <a:endParaRPr lang="de-CH" dirty="0"/>
          </a:p>
          <a:p>
            <a:r>
              <a:rPr lang="de-CH" dirty="0"/>
              <a:t>Entwicklungsingenieur bei </a:t>
            </a:r>
            <a:r>
              <a:rPr lang="de-CH" dirty="0" err="1"/>
              <a:t>Stäubli</a:t>
            </a:r>
            <a:r>
              <a:rPr lang="de-CH" dirty="0"/>
              <a:t> AG, Robotik (1992)</a:t>
            </a:r>
          </a:p>
          <a:p>
            <a:r>
              <a:rPr lang="de-CH" dirty="0"/>
              <a:t>Wissenschaftlicher Mitarbeiter &amp; Gruppenleiter bei den Informatikdiensten der ETH (1998) </a:t>
            </a:r>
          </a:p>
          <a:p>
            <a:r>
              <a:rPr lang="de-CH" dirty="0"/>
              <a:t>Informatikdozent &amp; Gruppenleiter an der FH Solothurn (2006)</a:t>
            </a:r>
          </a:p>
          <a:p>
            <a:r>
              <a:rPr lang="de-CH" dirty="0"/>
              <a:t>Institutsleiter, Institut für Mobile und Verteilte Systeme (ab 2006)</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2</a:t>
            </a:fld>
            <a:endParaRPr lang="de-CH"/>
          </a:p>
        </p:txBody>
      </p:sp>
    </p:spTree>
    <p:extLst>
      <p:ext uri="{BB962C8B-B14F-4D97-AF65-F5344CB8AC3E}">
        <p14:creationId xmlns:p14="http://schemas.microsoft.com/office/powerpoint/2010/main" val="138200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IoT</a:t>
            </a:r>
            <a:r>
              <a:rPr lang="de-CH" dirty="0"/>
              <a:t> Landkarte</a:t>
            </a:r>
          </a:p>
        </p:txBody>
      </p:sp>
      <p:pic>
        <p:nvPicPr>
          <p:cNvPr id="7" name="Inhaltsplatzhalt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4212" y="2052439"/>
            <a:ext cx="8865729" cy="4196742"/>
          </a:xfrm>
        </p:spPr>
      </p:pic>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20</a:t>
            </a:fld>
            <a:endParaRPr lang="de-CH"/>
          </a:p>
        </p:txBody>
      </p:sp>
    </p:spTree>
    <p:extLst>
      <p:ext uri="{BB962C8B-B14F-4D97-AF65-F5344CB8AC3E}">
        <p14:creationId xmlns:p14="http://schemas.microsoft.com/office/powerpoint/2010/main" val="15565655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D414582-9B82-1B4C-9D3E-5CED9EDE6525}"/>
              </a:ext>
            </a:extLst>
          </p:cNvPr>
          <p:cNvSpPr>
            <a:spLocks noGrp="1"/>
          </p:cNvSpPr>
          <p:nvPr>
            <p:ph type="title"/>
          </p:nvPr>
        </p:nvSpPr>
        <p:spPr/>
        <p:txBody>
          <a:bodyPr/>
          <a:lstStyle/>
          <a:p>
            <a:r>
              <a:rPr lang="de-DE" dirty="0" err="1"/>
              <a:t>IoT</a:t>
            </a:r>
            <a:r>
              <a:rPr lang="de-DE" dirty="0"/>
              <a:t> Hardware: Sensoren</a:t>
            </a:r>
          </a:p>
        </p:txBody>
      </p:sp>
      <p:sp>
        <p:nvSpPr>
          <p:cNvPr id="3" name="Inhaltsplatzhalter 2">
            <a:extLst>
              <a:ext uri="{FF2B5EF4-FFF2-40B4-BE49-F238E27FC236}">
                <a16:creationId xmlns:a16="http://schemas.microsoft.com/office/drawing/2014/main" id="{DE6D6FEE-68F3-F041-81B6-B2D6A460813D}"/>
              </a:ext>
            </a:extLst>
          </p:cNvPr>
          <p:cNvSpPr>
            <a:spLocks noGrp="1"/>
          </p:cNvSpPr>
          <p:nvPr>
            <p:ph idx="1"/>
          </p:nvPr>
        </p:nvSpPr>
        <p:spPr/>
        <p:txBody>
          <a:bodyPr/>
          <a:lstStyle/>
          <a:p>
            <a:r>
              <a:rPr lang="de-DE" dirty="0">
                <a:hlinkClick r:id="rId2"/>
              </a:rPr>
              <a:t>Sensoren bei Mouser</a:t>
            </a:r>
            <a:endParaRPr lang="de-DE" dirty="0"/>
          </a:p>
          <a:p>
            <a:r>
              <a:rPr lang="de-DE" dirty="0"/>
              <a:t>Konkrete Beispiele:</a:t>
            </a:r>
          </a:p>
        </p:txBody>
      </p:sp>
      <p:sp>
        <p:nvSpPr>
          <p:cNvPr id="4" name="Datumsplatzhalter 3">
            <a:extLst>
              <a:ext uri="{FF2B5EF4-FFF2-40B4-BE49-F238E27FC236}">
                <a16:creationId xmlns:a16="http://schemas.microsoft.com/office/drawing/2014/main" id="{2A482066-5493-B242-98EA-8C3EC07CA8DC}"/>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0CFE3B24-3E25-FC48-9969-9C2C0621C5DA}"/>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6D81A5AC-762C-AB46-B95E-7757C6973067}"/>
              </a:ext>
            </a:extLst>
          </p:cNvPr>
          <p:cNvSpPr>
            <a:spLocks noGrp="1"/>
          </p:cNvSpPr>
          <p:nvPr>
            <p:ph type="sldNum" sz="quarter" idx="12"/>
          </p:nvPr>
        </p:nvSpPr>
        <p:spPr/>
        <p:txBody>
          <a:bodyPr/>
          <a:lstStyle/>
          <a:p>
            <a:pPr>
              <a:defRPr/>
            </a:pPr>
            <a:fld id="{883E2366-F660-4431-B6B4-C12EB57AAC9D}" type="slidenum">
              <a:rPr lang="de-CH" smtClean="0"/>
              <a:pPr>
                <a:defRPr/>
              </a:pPr>
              <a:t>21</a:t>
            </a:fld>
            <a:endParaRPr lang="de-CH"/>
          </a:p>
        </p:txBody>
      </p:sp>
      <p:pic>
        <p:nvPicPr>
          <p:cNvPr id="7" name="Grafik 6">
            <a:extLst>
              <a:ext uri="{FF2B5EF4-FFF2-40B4-BE49-F238E27FC236}">
                <a16:creationId xmlns:a16="http://schemas.microsoft.com/office/drawing/2014/main" id="{8561783B-8CAC-8049-AEA6-E3EC6718BA1A}"/>
              </a:ext>
            </a:extLst>
          </p:cNvPr>
          <p:cNvPicPr>
            <a:picLocks noChangeAspect="1"/>
          </p:cNvPicPr>
          <p:nvPr/>
        </p:nvPicPr>
        <p:blipFill>
          <a:blip r:embed="rId3"/>
          <a:stretch>
            <a:fillRect/>
          </a:stretch>
        </p:blipFill>
        <p:spPr>
          <a:xfrm>
            <a:off x="1098228" y="2723256"/>
            <a:ext cx="3360000" cy="2520000"/>
          </a:xfrm>
          <a:prstGeom prst="rect">
            <a:avLst/>
          </a:prstGeom>
        </p:spPr>
      </p:pic>
      <p:sp>
        <p:nvSpPr>
          <p:cNvPr id="8" name="Textfeld 7">
            <a:extLst>
              <a:ext uri="{FF2B5EF4-FFF2-40B4-BE49-F238E27FC236}">
                <a16:creationId xmlns:a16="http://schemas.microsoft.com/office/drawing/2014/main" id="{D2F77CE0-CAE5-5F4F-976A-A9B661DEF345}"/>
              </a:ext>
            </a:extLst>
          </p:cNvPr>
          <p:cNvSpPr txBox="1"/>
          <p:nvPr/>
        </p:nvSpPr>
        <p:spPr>
          <a:xfrm>
            <a:off x="1026220" y="5317843"/>
            <a:ext cx="3655168" cy="584775"/>
          </a:xfrm>
          <a:prstGeom prst="rect">
            <a:avLst/>
          </a:prstGeom>
          <a:noFill/>
        </p:spPr>
        <p:txBody>
          <a:bodyPr wrap="none" rtlCol="0">
            <a:spAutoFit/>
          </a:bodyPr>
          <a:lstStyle/>
          <a:p>
            <a:pPr algn="l"/>
            <a:r>
              <a:rPr lang="de-DE" sz="1600" dirty="0"/>
              <a:t>DHT11 </a:t>
            </a:r>
            <a:r>
              <a:rPr lang="de-DE" sz="1600" dirty="0" err="1"/>
              <a:t>for</a:t>
            </a:r>
            <a:r>
              <a:rPr lang="de-DE" sz="1600" dirty="0"/>
              <a:t> </a:t>
            </a:r>
            <a:r>
              <a:rPr lang="de-DE" sz="1600" dirty="0" err="1"/>
              <a:t>temperature</a:t>
            </a:r>
            <a:r>
              <a:rPr lang="de-DE" sz="1600" dirty="0"/>
              <a:t> &amp; </a:t>
            </a:r>
            <a:r>
              <a:rPr lang="de-DE" sz="1600" dirty="0" err="1"/>
              <a:t>humidity</a:t>
            </a:r>
            <a:endParaRPr lang="de-DE" sz="1600" dirty="0"/>
          </a:p>
          <a:p>
            <a:pPr algn="l"/>
            <a:r>
              <a:rPr lang="de-CH" sz="1600" dirty="0">
                <a:hlinkClick r:id="rId4"/>
              </a:rPr>
              <a:t>https://learn.adafruit.com/dht/overview</a:t>
            </a:r>
            <a:endParaRPr lang="de-DE" sz="1600" dirty="0"/>
          </a:p>
        </p:txBody>
      </p:sp>
      <p:sp>
        <p:nvSpPr>
          <p:cNvPr id="10" name="Textfeld 9">
            <a:extLst>
              <a:ext uri="{FF2B5EF4-FFF2-40B4-BE49-F238E27FC236}">
                <a16:creationId xmlns:a16="http://schemas.microsoft.com/office/drawing/2014/main" id="{2E3DC80A-58FF-2C4E-AD2F-3C92C38444AE}"/>
              </a:ext>
            </a:extLst>
          </p:cNvPr>
          <p:cNvSpPr txBox="1"/>
          <p:nvPr/>
        </p:nvSpPr>
        <p:spPr>
          <a:xfrm>
            <a:off x="4770438" y="5317452"/>
            <a:ext cx="4017318" cy="584775"/>
          </a:xfrm>
          <a:prstGeom prst="rect">
            <a:avLst/>
          </a:prstGeom>
          <a:noFill/>
        </p:spPr>
        <p:txBody>
          <a:bodyPr wrap="none" rtlCol="0">
            <a:spAutoFit/>
          </a:bodyPr>
          <a:lstStyle/>
          <a:p>
            <a:pPr algn="l"/>
            <a:r>
              <a:rPr lang="de-DE" sz="1600" dirty="0" err="1"/>
              <a:t>HWg</a:t>
            </a:r>
            <a:r>
              <a:rPr lang="de-DE" sz="1600" dirty="0"/>
              <a:t>-STE </a:t>
            </a:r>
            <a:r>
              <a:rPr lang="de-DE" sz="1600" dirty="0" err="1"/>
              <a:t>for</a:t>
            </a:r>
            <a:r>
              <a:rPr lang="de-DE" sz="1600" dirty="0"/>
              <a:t> </a:t>
            </a:r>
            <a:r>
              <a:rPr lang="de-DE" sz="1600" dirty="0" err="1"/>
              <a:t>temperature</a:t>
            </a:r>
            <a:r>
              <a:rPr lang="de-DE" sz="1600" dirty="0"/>
              <a:t> &amp; </a:t>
            </a:r>
            <a:r>
              <a:rPr lang="de-DE" sz="1600" dirty="0" err="1"/>
              <a:t>humidity</a:t>
            </a:r>
            <a:endParaRPr lang="de-DE" sz="1600" dirty="0"/>
          </a:p>
          <a:p>
            <a:pPr algn="l"/>
            <a:r>
              <a:rPr lang="de-CH" sz="1600" dirty="0">
                <a:hlinkClick r:id="rId5"/>
              </a:rPr>
              <a:t>https://www.hw-group.com/device/hwg-ste</a:t>
            </a:r>
            <a:endParaRPr lang="de-DE" sz="1600" dirty="0"/>
          </a:p>
        </p:txBody>
      </p:sp>
      <p:pic>
        <p:nvPicPr>
          <p:cNvPr id="15" name="Grafik 14" descr="Ein Bild, das Gerät enthält.&#10;&#10;Automatisch generierte Beschreibung">
            <a:extLst>
              <a:ext uri="{FF2B5EF4-FFF2-40B4-BE49-F238E27FC236}">
                <a16:creationId xmlns:a16="http://schemas.microsoft.com/office/drawing/2014/main" id="{C03553EF-C56E-6C45-8ACA-5A043FB628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90653" y="2764056"/>
            <a:ext cx="5080000" cy="2438400"/>
          </a:xfrm>
          <a:prstGeom prst="rect">
            <a:avLst/>
          </a:prstGeom>
          <a:ln w="38100">
            <a:solidFill>
              <a:schemeClr val="bg1">
                <a:lumMod val="65000"/>
              </a:schemeClr>
            </a:solidFill>
          </a:ln>
        </p:spPr>
      </p:pic>
    </p:spTree>
    <p:extLst>
      <p:ext uri="{BB962C8B-B14F-4D97-AF65-F5344CB8AC3E}">
        <p14:creationId xmlns:p14="http://schemas.microsoft.com/office/powerpoint/2010/main" val="34028700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IoT</a:t>
            </a:r>
            <a:r>
              <a:rPr lang="de-CH" dirty="0"/>
              <a:t> Hardware: Microcontroller</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22</a:t>
            </a:fld>
            <a:endParaRPr lang="de-CH"/>
          </a:p>
        </p:txBody>
      </p:sp>
      <p:pic>
        <p:nvPicPr>
          <p:cNvPr id="7" name="Picture 2" descr="https://openhardwarelabs.com/wp-content/uploads/2015/04/ArduinoEthernetShiel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6204" y="4258150"/>
            <a:ext cx="2064640" cy="1468189"/>
          </a:xfrm>
          <a:prstGeom prst="rect">
            <a:avLst/>
          </a:prstGeom>
          <a:noFill/>
          <a:extLst>
            <a:ext uri="{909E8E84-426E-40DD-AFC4-6F175D3DCCD1}">
              <a14:hiddenFill xmlns:a14="http://schemas.microsoft.com/office/drawing/2010/main">
                <a:solidFill>
                  <a:srgbClr val="FFFFFF"/>
                </a:solidFill>
              </a14:hiddenFill>
            </a:ext>
          </a:extLst>
        </p:spPr>
      </p:pic>
      <p:sp>
        <p:nvSpPr>
          <p:cNvPr id="8" name="Textfeld 7"/>
          <p:cNvSpPr txBox="1"/>
          <p:nvPr/>
        </p:nvSpPr>
        <p:spPr>
          <a:xfrm>
            <a:off x="705508" y="3756692"/>
            <a:ext cx="2181366" cy="892552"/>
          </a:xfrm>
          <a:prstGeom prst="rect">
            <a:avLst/>
          </a:prstGeom>
          <a:noFill/>
        </p:spPr>
        <p:txBody>
          <a:bodyPr wrap="none" rtlCol="0">
            <a:spAutoFit/>
          </a:bodyPr>
          <a:lstStyle/>
          <a:p>
            <a:pPr algn="l"/>
            <a:r>
              <a:rPr lang="de-CH" sz="1600" dirty="0" err="1"/>
              <a:t>Arduino</a:t>
            </a:r>
            <a:r>
              <a:rPr lang="de-CH" sz="1600" dirty="0"/>
              <a:t> Uno</a:t>
            </a:r>
          </a:p>
          <a:p>
            <a:pPr algn="l"/>
            <a:r>
              <a:rPr lang="de-CH" sz="1200" dirty="0"/>
              <a:t>CPU: ATmega328 @ 16 MHz</a:t>
            </a:r>
          </a:p>
          <a:p>
            <a:pPr algn="l"/>
            <a:r>
              <a:rPr lang="de-CH" sz="1200" dirty="0"/>
              <a:t>Flash: 32 KB</a:t>
            </a:r>
          </a:p>
          <a:p>
            <a:pPr algn="l"/>
            <a:r>
              <a:rPr lang="de-CH" sz="1200" dirty="0" err="1"/>
              <a:t>Raio</a:t>
            </a:r>
            <a:r>
              <a:rPr lang="de-CH" sz="1200" dirty="0"/>
              <a:t>: ---</a:t>
            </a:r>
          </a:p>
        </p:txBody>
      </p:sp>
      <p:sp>
        <p:nvSpPr>
          <p:cNvPr id="9" name="Textfeld 8"/>
          <p:cNvSpPr txBox="1"/>
          <p:nvPr/>
        </p:nvSpPr>
        <p:spPr>
          <a:xfrm>
            <a:off x="2988524" y="2165269"/>
            <a:ext cx="2928559" cy="892552"/>
          </a:xfrm>
          <a:prstGeom prst="rect">
            <a:avLst/>
          </a:prstGeom>
          <a:noFill/>
        </p:spPr>
        <p:txBody>
          <a:bodyPr wrap="none" rtlCol="0">
            <a:spAutoFit/>
          </a:bodyPr>
          <a:lstStyle/>
          <a:p>
            <a:pPr algn="l"/>
            <a:r>
              <a:rPr lang="de-CH" sz="1600" dirty="0" err="1"/>
              <a:t>Rasperry</a:t>
            </a:r>
            <a:r>
              <a:rPr lang="de-CH" sz="1600" dirty="0"/>
              <a:t> Pi 3</a:t>
            </a:r>
          </a:p>
          <a:p>
            <a:pPr algn="l"/>
            <a:r>
              <a:rPr lang="de-CH" sz="1200" dirty="0"/>
              <a:t>CPU: 64bit ARM Cortex-A53 @ 1.2 GHz</a:t>
            </a:r>
          </a:p>
          <a:p>
            <a:pPr algn="l"/>
            <a:r>
              <a:rPr lang="de-CH" sz="1200" dirty="0"/>
              <a:t>Flash: 1 GB</a:t>
            </a:r>
          </a:p>
          <a:p>
            <a:pPr algn="l"/>
            <a:r>
              <a:rPr lang="de-CH" sz="1200" dirty="0"/>
              <a:t>Radio: WiFi + Bluetooth Low </a:t>
            </a:r>
            <a:r>
              <a:rPr lang="de-CH" sz="1200" dirty="0" err="1"/>
              <a:t>Energy</a:t>
            </a:r>
            <a:endParaRPr lang="de-CH" sz="1200" dirty="0"/>
          </a:p>
        </p:txBody>
      </p:sp>
      <p:pic>
        <p:nvPicPr>
          <p:cNvPr id="10" name="Picture 4" descr="https://openhardwarelabs.com/wp-content/uploads/2015/04/pi2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456" y="2156873"/>
            <a:ext cx="2256585" cy="1458649"/>
          </a:xfrm>
          <a:prstGeom prst="rect">
            <a:avLst/>
          </a:prstGeom>
          <a:noFill/>
          <a:extLst>
            <a:ext uri="{909E8E84-426E-40DD-AFC4-6F175D3DCCD1}">
              <a14:hiddenFill xmlns:a14="http://schemas.microsoft.com/office/drawing/2010/main">
                <a:solidFill>
                  <a:srgbClr val="FFFFFF"/>
                </a:solidFill>
              </a14:hiddenFill>
            </a:ext>
          </a:extLst>
        </p:spPr>
      </p:pic>
      <p:sp>
        <p:nvSpPr>
          <p:cNvPr id="12" name="Textfeld 11"/>
          <p:cNvSpPr txBox="1"/>
          <p:nvPr/>
        </p:nvSpPr>
        <p:spPr>
          <a:xfrm>
            <a:off x="7432527" y="5996824"/>
            <a:ext cx="2535822" cy="892552"/>
          </a:xfrm>
          <a:prstGeom prst="rect">
            <a:avLst/>
          </a:prstGeom>
          <a:noFill/>
        </p:spPr>
        <p:txBody>
          <a:bodyPr wrap="none" rtlCol="0">
            <a:spAutoFit/>
          </a:bodyPr>
          <a:lstStyle/>
          <a:p>
            <a:pPr algn="l"/>
            <a:r>
              <a:rPr lang="de-CH" sz="1600" dirty="0" err="1"/>
              <a:t>Particle</a:t>
            </a:r>
            <a:r>
              <a:rPr lang="de-CH" sz="1600" dirty="0"/>
              <a:t> Photon</a:t>
            </a:r>
          </a:p>
          <a:p>
            <a:pPr algn="l"/>
            <a:r>
              <a:rPr lang="de-CH" sz="1200" dirty="0"/>
              <a:t>CPU: ARM Cortex M3 @ 120 MHz</a:t>
            </a:r>
          </a:p>
          <a:p>
            <a:pPr algn="l"/>
            <a:r>
              <a:rPr lang="de-CH" sz="1200" dirty="0"/>
              <a:t>Flash: 128KB RAM + 1MB Flash</a:t>
            </a:r>
          </a:p>
          <a:p>
            <a:pPr algn="l"/>
            <a:r>
              <a:rPr lang="de-CH" sz="1200" dirty="0"/>
              <a:t>Radio: WiFi</a:t>
            </a:r>
          </a:p>
        </p:txBody>
      </p:sp>
      <p:pic>
        <p:nvPicPr>
          <p:cNvPr id="13" name="Grafik 2"/>
          <p:cNvPicPr>
            <a:picLocks noChangeAspect="1"/>
          </p:cNvPicPr>
          <p:nvPr/>
        </p:nvPicPr>
        <p:blipFill>
          <a:blip r:embed="rId4"/>
          <a:stretch>
            <a:fillRect/>
          </a:stretch>
        </p:blipFill>
        <p:spPr>
          <a:xfrm>
            <a:off x="752456" y="5806843"/>
            <a:ext cx="1082533" cy="1082533"/>
          </a:xfrm>
          <a:prstGeom prst="rect">
            <a:avLst/>
          </a:prstGeom>
        </p:spPr>
      </p:pic>
      <p:sp>
        <p:nvSpPr>
          <p:cNvPr id="14" name="Textfeld 13"/>
          <p:cNvSpPr txBox="1"/>
          <p:nvPr/>
        </p:nvSpPr>
        <p:spPr>
          <a:xfrm>
            <a:off x="1796191" y="5930721"/>
            <a:ext cx="2518190" cy="1200329"/>
          </a:xfrm>
          <a:prstGeom prst="rect">
            <a:avLst/>
          </a:prstGeom>
          <a:noFill/>
        </p:spPr>
        <p:txBody>
          <a:bodyPr wrap="none" rtlCol="0">
            <a:spAutoFit/>
          </a:bodyPr>
          <a:lstStyle/>
          <a:p>
            <a:pPr algn="l"/>
            <a:r>
              <a:rPr lang="de-CH" sz="1600" dirty="0"/>
              <a:t>Intel Edison</a:t>
            </a:r>
          </a:p>
          <a:p>
            <a:pPr algn="l"/>
            <a:r>
              <a:rPr lang="de-CH" sz="1200" dirty="0"/>
              <a:t>CPU: Atom dual </a:t>
            </a:r>
            <a:r>
              <a:rPr lang="de-CH" sz="1200" dirty="0" err="1"/>
              <a:t>core</a:t>
            </a:r>
            <a:r>
              <a:rPr lang="de-CH" sz="1200" dirty="0"/>
              <a:t> @ 500 MHz </a:t>
            </a:r>
          </a:p>
          <a:p>
            <a:pPr algn="l"/>
            <a:r>
              <a:rPr lang="de-CH" sz="1200" dirty="0"/>
              <a:t>Flash: 1 GB RAM + 4 GB Flash </a:t>
            </a:r>
          </a:p>
          <a:p>
            <a:pPr algn="l"/>
            <a:r>
              <a:rPr lang="de-CH" sz="1200" dirty="0"/>
              <a:t>Radio: WiFi + Bluetooth </a:t>
            </a:r>
          </a:p>
          <a:p>
            <a:pPr algn="l"/>
            <a:endParaRPr lang="de-CH" sz="2000" dirty="0"/>
          </a:p>
        </p:txBody>
      </p:sp>
      <p:pic>
        <p:nvPicPr>
          <p:cNvPr id="15" name="Bild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58237" y="2878063"/>
            <a:ext cx="1475306" cy="1529043"/>
          </a:xfrm>
          <a:prstGeom prst="rect">
            <a:avLst/>
          </a:prstGeom>
        </p:spPr>
      </p:pic>
      <p:sp>
        <p:nvSpPr>
          <p:cNvPr id="16" name="Textfeld 15"/>
          <p:cNvSpPr txBox="1"/>
          <p:nvPr/>
        </p:nvSpPr>
        <p:spPr>
          <a:xfrm>
            <a:off x="6776068" y="2217141"/>
            <a:ext cx="2986715" cy="892552"/>
          </a:xfrm>
          <a:prstGeom prst="rect">
            <a:avLst/>
          </a:prstGeom>
          <a:noFill/>
        </p:spPr>
        <p:txBody>
          <a:bodyPr wrap="none" rtlCol="0">
            <a:spAutoFit/>
          </a:bodyPr>
          <a:lstStyle/>
          <a:p>
            <a:pPr algn="l"/>
            <a:r>
              <a:rPr lang="de-CH" sz="1600" dirty="0" err="1"/>
              <a:t>Tessel</a:t>
            </a:r>
            <a:r>
              <a:rPr lang="de-CH" sz="1600" dirty="0"/>
              <a:t> 2</a:t>
            </a:r>
          </a:p>
          <a:p>
            <a:pPr algn="l"/>
            <a:r>
              <a:rPr lang="de-CH" sz="1200" dirty="0"/>
              <a:t>CPU: </a:t>
            </a:r>
            <a:r>
              <a:rPr lang="de-CH" sz="1200" dirty="0" err="1"/>
              <a:t>Mediatek</a:t>
            </a:r>
            <a:r>
              <a:rPr lang="de-CH" sz="1200" dirty="0"/>
              <a:t> MT7620n @ 580 MHz</a:t>
            </a:r>
          </a:p>
          <a:p>
            <a:pPr algn="l"/>
            <a:r>
              <a:rPr lang="de-CH" sz="1200" dirty="0"/>
              <a:t>Flash: 64 MB DDR2 RAM &amp; 32 MB Flash</a:t>
            </a:r>
          </a:p>
          <a:p>
            <a:pPr algn="l"/>
            <a:r>
              <a:rPr lang="de-CH" sz="1200" dirty="0"/>
              <a:t>Radio: WiFi</a:t>
            </a:r>
          </a:p>
        </p:txBody>
      </p:sp>
      <p:pic>
        <p:nvPicPr>
          <p:cNvPr id="17" name="Bild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70438" y="4642841"/>
            <a:ext cx="1525387" cy="1169092"/>
          </a:xfrm>
          <a:prstGeom prst="rect">
            <a:avLst/>
          </a:prstGeom>
        </p:spPr>
      </p:pic>
      <p:sp>
        <p:nvSpPr>
          <p:cNvPr id="18" name="Textfeld 17"/>
          <p:cNvSpPr txBox="1"/>
          <p:nvPr/>
        </p:nvSpPr>
        <p:spPr>
          <a:xfrm>
            <a:off x="6090839" y="4562750"/>
            <a:ext cx="2997599" cy="892552"/>
          </a:xfrm>
          <a:prstGeom prst="rect">
            <a:avLst/>
          </a:prstGeom>
          <a:noFill/>
        </p:spPr>
        <p:txBody>
          <a:bodyPr wrap="square" rtlCol="0">
            <a:spAutoFit/>
          </a:bodyPr>
          <a:lstStyle/>
          <a:p>
            <a:pPr algn="l"/>
            <a:r>
              <a:rPr lang="de-CH" sz="1600" dirty="0" err="1"/>
              <a:t>Espruino</a:t>
            </a:r>
            <a:r>
              <a:rPr lang="de-CH" sz="1600" dirty="0"/>
              <a:t> </a:t>
            </a:r>
            <a:r>
              <a:rPr lang="de-CH" sz="1600" dirty="0" err="1"/>
              <a:t>Pico</a:t>
            </a:r>
            <a:endParaRPr lang="de-CH" sz="1600" dirty="0"/>
          </a:p>
          <a:p>
            <a:pPr algn="l"/>
            <a:r>
              <a:rPr lang="de-CH" sz="1200" dirty="0"/>
              <a:t>CPU: ARM Cortex M4 32-bit @ 84 MHz </a:t>
            </a:r>
          </a:p>
          <a:p>
            <a:pPr algn="l"/>
            <a:r>
              <a:rPr lang="de-CH" sz="1200" dirty="0"/>
              <a:t>Flash: 384kb Flash, 96kb RAM</a:t>
            </a:r>
          </a:p>
          <a:p>
            <a:pPr algn="l"/>
            <a:r>
              <a:rPr lang="de-CH" sz="1200" dirty="0"/>
              <a:t>Radio: ---</a:t>
            </a:r>
          </a:p>
        </p:txBody>
      </p:sp>
      <p:pic>
        <p:nvPicPr>
          <p:cNvPr id="19" name="Bild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75765" y="5991223"/>
            <a:ext cx="1245688" cy="934266"/>
          </a:xfrm>
          <a:prstGeom prst="rect">
            <a:avLst/>
          </a:prstGeom>
        </p:spPr>
      </p:pic>
    </p:spTree>
    <p:extLst>
      <p:ext uri="{BB962C8B-B14F-4D97-AF65-F5344CB8AC3E}">
        <p14:creationId xmlns:p14="http://schemas.microsoft.com/office/powerpoint/2010/main" val="10156175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Grafik 16">
            <a:extLst>
              <a:ext uri="{FF2B5EF4-FFF2-40B4-BE49-F238E27FC236}">
                <a16:creationId xmlns:a16="http://schemas.microsoft.com/office/drawing/2014/main" id="{90569CF4-4CA3-C349-8815-9248D3E00CA3}"/>
              </a:ext>
            </a:extLst>
          </p:cNvPr>
          <p:cNvPicPr>
            <a:picLocks noChangeAspect="1"/>
          </p:cNvPicPr>
          <p:nvPr/>
        </p:nvPicPr>
        <p:blipFill>
          <a:blip r:embed="rId2"/>
          <a:stretch>
            <a:fillRect/>
          </a:stretch>
        </p:blipFill>
        <p:spPr>
          <a:xfrm>
            <a:off x="4423907" y="2680540"/>
            <a:ext cx="3962650" cy="2673452"/>
          </a:xfrm>
          <a:prstGeom prst="rect">
            <a:avLst/>
          </a:prstGeom>
        </p:spPr>
      </p:pic>
      <p:sp>
        <p:nvSpPr>
          <p:cNvPr id="2" name="Titel 1"/>
          <p:cNvSpPr>
            <a:spLocks noGrp="1"/>
          </p:cNvSpPr>
          <p:nvPr>
            <p:ph type="title"/>
          </p:nvPr>
        </p:nvSpPr>
        <p:spPr/>
        <p:txBody>
          <a:bodyPr/>
          <a:lstStyle/>
          <a:p>
            <a:r>
              <a:rPr lang="de-CH" dirty="0" err="1"/>
              <a:t>IoT</a:t>
            </a:r>
            <a:r>
              <a:rPr lang="de-CH" dirty="0"/>
              <a:t> Hardware: Evaluation Boards für ESP32</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23</a:t>
            </a:fld>
            <a:endParaRPr lang="de-CH"/>
          </a:p>
        </p:txBody>
      </p:sp>
      <p:sp>
        <p:nvSpPr>
          <p:cNvPr id="8" name="Rechteck 7"/>
          <p:cNvSpPr/>
          <p:nvPr/>
        </p:nvSpPr>
        <p:spPr bwMode="auto">
          <a:xfrm>
            <a:off x="2898428" y="3636615"/>
            <a:ext cx="1224136" cy="1296144"/>
          </a:xfrm>
          <a:prstGeom prst="rect">
            <a:avLst/>
          </a:prstGeom>
          <a:solidFill>
            <a:schemeClr val="bg1"/>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1135063" rtl="0" eaLnBrk="1" fontAlgn="base" latinLnBrk="0" hangingPunct="1">
              <a:lnSpc>
                <a:spcPct val="100000"/>
              </a:lnSpc>
              <a:spcBef>
                <a:spcPct val="0"/>
              </a:spcBef>
              <a:spcAft>
                <a:spcPct val="0"/>
              </a:spcAft>
              <a:buClrTx/>
              <a:buSzTx/>
              <a:buFontTx/>
              <a:buNone/>
              <a:tabLst/>
            </a:pPr>
            <a:endParaRPr kumimoji="0" lang="de-CH" sz="2300" b="0" i="0" u="none" strike="noStrike" cap="none" normalizeH="0" baseline="0">
              <a:ln>
                <a:noFill/>
              </a:ln>
              <a:solidFill>
                <a:schemeClr val="tx1"/>
              </a:solidFill>
              <a:effectLst/>
              <a:latin typeface="Arial" charset="0"/>
            </a:endParaRPr>
          </a:p>
        </p:txBody>
      </p:sp>
      <p:sp>
        <p:nvSpPr>
          <p:cNvPr id="9" name="Textfeld 8"/>
          <p:cNvSpPr txBox="1"/>
          <p:nvPr/>
        </p:nvSpPr>
        <p:spPr>
          <a:xfrm>
            <a:off x="6345714" y="4963956"/>
            <a:ext cx="1895071" cy="338554"/>
          </a:xfrm>
          <a:prstGeom prst="rect">
            <a:avLst/>
          </a:prstGeom>
          <a:noFill/>
        </p:spPr>
        <p:txBody>
          <a:bodyPr wrap="none" rtlCol="0">
            <a:spAutoFit/>
          </a:bodyPr>
          <a:lstStyle/>
          <a:p>
            <a:pPr algn="l"/>
            <a:r>
              <a:rPr lang="de-CH" sz="1600" b="1" dirty="0"/>
              <a:t>Entwicklerboards</a:t>
            </a:r>
            <a:endParaRPr lang="en-US" sz="1600" b="1" dirty="0"/>
          </a:p>
        </p:txBody>
      </p:sp>
      <p:sp>
        <p:nvSpPr>
          <p:cNvPr id="10" name="Textfeld 9"/>
          <p:cNvSpPr txBox="1"/>
          <p:nvPr/>
        </p:nvSpPr>
        <p:spPr>
          <a:xfrm>
            <a:off x="1458268" y="2071853"/>
            <a:ext cx="1898831" cy="1446550"/>
          </a:xfrm>
          <a:prstGeom prst="rect">
            <a:avLst/>
          </a:prstGeom>
          <a:noFill/>
        </p:spPr>
        <p:txBody>
          <a:bodyPr wrap="square" rtlCol="0">
            <a:spAutoFit/>
          </a:bodyPr>
          <a:lstStyle/>
          <a:p>
            <a:pPr algn="l"/>
            <a:r>
              <a:rPr lang="de-CH" sz="1600" b="1" dirty="0">
                <a:solidFill>
                  <a:srgbClr val="0F1887"/>
                </a:solidFill>
              </a:rPr>
              <a:t>ESP32</a:t>
            </a:r>
          </a:p>
          <a:p>
            <a:pPr algn="l"/>
            <a:r>
              <a:rPr lang="de-CH" sz="1200" dirty="0"/>
              <a:t>WIFI 2.4 GHz</a:t>
            </a:r>
          </a:p>
          <a:p>
            <a:pPr algn="l"/>
            <a:r>
              <a:rPr lang="de-CH" sz="1200" dirty="0" err="1"/>
              <a:t>support</a:t>
            </a:r>
            <a:r>
              <a:rPr lang="de-CH" sz="1200" dirty="0"/>
              <a:t> </a:t>
            </a:r>
            <a:r>
              <a:rPr lang="mr-IN" sz="1200" dirty="0"/>
              <a:t>802.11 </a:t>
            </a:r>
            <a:r>
              <a:rPr lang="mr-IN" sz="1200" dirty="0" err="1"/>
              <a:t>b</a:t>
            </a:r>
            <a:r>
              <a:rPr lang="mr-IN" sz="1200" dirty="0"/>
              <a:t>/</a:t>
            </a:r>
            <a:r>
              <a:rPr lang="mr-IN" sz="1200" dirty="0" err="1"/>
              <a:t>g</a:t>
            </a:r>
            <a:r>
              <a:rPr lang="mr-IN" sz="1200" dirty="0"/>
              <a:t>/</a:t>
            </a:r>
            <a:r>
              <a:rPr lang="mr-IN" sz="1200" dirty="0" err="1"/>
              <a:t>n</a:t>
            </a:r>
            <a:endParaRPr lang="de-CH" sz="1200" dirty="0"/>
          </a:p>
          <a:p>
            <a:pPr algn="l"/>
            <a:r>
              <a:rPr lang="de-CH" sz="1200" dirty="0" err="1"/>
              <a:t>support</a:t>
            </a:r>
            <a:r>
              <a:rPr lang="de-CH" sz="1200" dirty="0"/>
              <a:t> WPA/WPA2/...</a:t>
            </a:r>
          </a:p>
          <a:p>
            <a:pPr algn="l"/>
            <a:r>
              <a:rPr lang="de-CH" sz="1200" dirty="0" err="1"/>
              <a:t>integrated</a:t>
            </a:r>
            <a:r>
              <a:rPr lang="de-CH" sz="1200" dirty="0"/>
              <a:t> Security</a:t>
            </a:r>
          </a:p>
          <a:p>
            <a:pPr algn="l"/>
            <a:r>
              <a:rPr lang="de-CH" sz="1200" dirty="0"/>
              <a:t>Bluetooth</a:t>
            </a:r>
          </a:p>
          <a:p>
            <a:pPr algn="l"/>
            <a:r>
              <a:rPr lang="de-CH" sz="1200" dirty="0"/>
              <a:t>...</a:t>
            </a:r>
            <a:endParaRPr lang="en-US" sz="1200" dirty="0"/>
          </a:p>
        </p:txBody>
      </p:sp>
      <p:cxnSp>
        <p:nvCxnSpPr>
          <p:cNvPr id="11" name="Gerade Verbindung mit Pfeil 10"/>
          <p:cNvCxnSpPr>
            <a:cxnSpLocks/>
          </p:cNvCxnSpPr>
          <p:nvPr/>
        </p:nvCxnSpPr>
        <p:spPr bwMode="auto">
          <a:xfrm>
            <a:off x="3400151" y="3132559"/>
            <a:ext cx="2596956" cy="1243327"/>
          </a:xfrm>
          <a:prstGeom prst="straightConnector1">
            <a:avLst/>
          </a:prstGeom>
          <a:solidFill>
            <a:srgbClr val="9999CC"/>
          </a:solidFill>
          <a:ln w="38100" cap="flat" cmpd="sng" algn="ctr">
            <a:solidFill>
              <a:schemeClr val="tx1"/>
            </a:solidFill>
            <a:prstDash val="solid"/>
            <a:round/>
            <a:headEnd type="none" w="med" len="med"/>
            <a:tailEnd type="triangle"/>
          </a:ln>
          <a:effectLst/>
        </p:spPr>
      </p:cxnSp>
      <p:sp>
        <p:nvSpPr>
          <p:cNvPr id="13" name="Textfeld 12"/>
          <p:cNvSpPr txBox="1"/>
          <p:nvPr/>
        </p:nvSpPr>
        <p:spPr>
          <a:xfrm>
            <a:off x="8475576" y="4017266"/>
            <a:ext cx="1225724" cy="492443"/>
          </a:xfrm>
          <a:prstGeom prst="rect">
            <a:avLst/>
          </a:prstGeom>
          <a:noFill/>
        </p:spPr>
        <p:txBody>
          <a:bodyPr wrap="square" rtlCol="0">
            <a:spAutoFit/>
          </a:bodyPr>
          <a:lstStyle/>
          <a:p>
            <a:pPr algn="l"/>
            <a:r>
              <a:rPr lang="de-CH" sz="1400" dirty="0"/>
              <a:t>Relay</a:t>
            </a:r>
            <a:endParaRPr lang="en-US" sz="1400" dirty="0"/>
          </a:p>
          <a:p>
            <a:pPr algn="l"/>
            <a:r>
              <a:rPr lang="de-DE" sz="1100" dirty="0"/>
              <a:t>220VAC/10A</a:t>
            </a:r>
            <a:endParaRPr lang="en-US" sz="1100" dirty="0"/>
          </a:p>
        </p:txBody>
      </p:sp>
      <p:cxnSp>
        <p:nvCxnSpPr>
          <p:cNvPr id="14" name="Gerade Verbindung mit Pfeil 13"/>
          <p:cNvCxnSpPr>
            <a:cxnSpLocks/>
          </p:cNvCxnSpPr>
          <p:nvPr/>
        </p:nvCxnSpPr>
        <p:spPr bwMode="auto">
          <a:xfrm flipH="1" flipV="1">
            <a:off x="7293250" y="3905685"/>
            <a:ext cx="1093307" cy="318638"/>
          </a:xfrm>
          <a:prstGeom prst="straightConnector1">
            <a:avLst/>
          </a:prstGeom>
          <a:solidFill>
            <a:srgbClr val="9999CC"/>
          </a:solidFill>
          <a:ln w="38100" cap="flat" cmpd="sng" algn="ctr">
            <a:solidFill>
              <a:schemeClr val="tx1"/>
            </a:solidFill>
            <a:prstDash val="solid"/>
            <a:round/>
            <a:headEnd type="none" w="med" len="med"/>
            <a:tailEnd type="triangle"/>
          </a:ln>
          <a:effectLst/>
        </p:spPr>
      </p:cxnSp>
      <p:pic>
        <p:nvPicPr>
          <p:cNvPr id="19" name="Grafik 18">
            <a:extLst>
              <a:ext uri="{FF2B5EF4-FFF2-40B4-BE49-F238E27FC236}">
                <a16:creationId xmlns:a16="http://schemas.microsoft.com/office/drawing/2014/main" id="{FB7B1B46-6334-C244-A9A2-113D7410C175}"/>
              </a:ext>
            </a:extLst>
          </p:cNvPr>
          <p:cNvPicPr>
            <a:picLocks noChangeAspect="1"/>
          </p:cNvPicPr>
          <p:nvPr/>
        </p:nvPicPr>
        <p:blipFill>
          <a:blip r:embed="rId3"/>
          <a:stretch>
            <a:fillRect/>
          </a:stretch>
        </p:blipFill>
        <p:spPr>
          <a:xfrm>
            <a:off x="1553695" y="3523016"/>
            <a:ext cx="1803404" cy="1641098"/>
          </a:xfrm>
          <a:prstGeom prst="rect">
            <a:avLst/>
          </a:prstGeom>
        </p:spPr>
      </p:pic>
    </p:spTree>
    <p:extLst>
      <p:ext uri="{BB962C8B-B14F-4D97-AF65-F5344CB8AC3E}">
        <p14:creationId xmlns:p14="http://schemas.microsoft.com/office/powerpoint/2010/main" val="18134118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6BA6DF-E891-8B44-BDFC-21121678282C}"/>
              </a:ext>
            </a:extLst>
          </p:cNvPr>
          <p:cNvSpPr>
            <a:spLocks noGrp="1"/>
          </p:cNvSpPr>
          <p:nvPr>
            <p:ph type="title"/>
          </p:nvPr>
        </p:nvSpPr>
        <p:spPr/>
        <p:txBody>
          <a:bodyPr/>
          <a:lstStyle/>
          <a:p>
            <a:r>
              <a:rPr lang="de-DE" dirty="0" err="1"/>
              <a:t>IoT</a:t>
            </a:r>
            <a:r>
              <a:rPr lang="de-DE" dirty="0"/>
              <a:t> Hardware: Industrie PC</a:t>
            </a:r>
          </a:p>
        </p:txBody>
      </p:sp>
      <p:sp>
        <p:nvSpPr>
          <p:cNvPr id="3" name="Inhaltsplatzhalter 2">
            <a:extLst>
              <a:ext uri="{FF2B5EF4-FFF2-40B4-BE49-F238E27FC236}">
                <a16:creationId xmlns:a16="http://schemas.microsoft.com/office/drawing/2014/main" id="{A79474BA-C799-CB46-A4AF-B1C9F12A0E4C}"/>
              </a:ext>
            </a:extLst>
          </p:cNvPr>
          <p:cNvSpPr>
            <a:spLocks noGrp="1"/>
          </p:cNvSpPr>
          <p:nvPr>
            <p:ph idx="1"/>
          </p:nvPr>
        </p:nvSpPr>
        <p:spPr>
          <a:xfrm>
            <a:off x="738188" y="2484487"/>
            <a:ext cx="9213850" cy="4176663"/>
          </a:xfrm>
        </p:spPr>
        <p:txBody>
          <a:bodyPr/>
          <a:lstStyle/>
          <a:p>
            <a:pPr marL="0" indent="0">
              <a:buNone/>
            </a:pPr>
            <a:r>
              <a:rPr lang="de-DE" b="1" dirty="0">
                <a:solidFill>
                  <a:srgbClr val="0F1887"/>
                </a:solidFill>
              </a:rPr>
              <a:t>Beispiel </a:t>
            </a:r>
            <a:r>
              <a:rPr lang="de-DE" b="1" dirty="0" err="1">
                <a:solidFill>
                  <a:srgbClr val="0F1887"/>
                </a:solidFill>
              </a:rPr>
              <a:t>Beckhoff</a:t>
            </a:r>
            <a:endParaRPr lang="de-DE" b="1" dirty="0">
              <a:solidFill>
                <a:srgbClr val="0F1887"/>
              </a:solidFill>
            </a:endParaRPr>
          </a:p>
          <a:p>
            <a:r>
              <a:rPr lang="de-DE" dirty="0"/>
              <a:t>Windows Betriebssysteme</a:t>
            </a:r>
          </a:p>
          <a:p>
            <a:pPr lvl="1"/>
            <a:r>
              <a:rPr lang="de-DE" dirty="0"/>
              <a:t>Windows CE</a:t>
            </a:r>
          </a:p>
          <a:p>
            <a:pPr lvl="1"/>
            <a:r>
              <a:rPr lang="de-DE" dirty="0"/>
              <a:t>Windows Embedded</a:t>
            </a:r>
          </a:p>
          <a:p>
            <a:pPr lvl="1"/>
            <a:r>
              <a:rPr lang="de-DE" dirty="0"/>
              <a:t>Windows 10 </a:t>
            </a:r>
            <a:r>
              <a:rPr lang="de-DE" dirty="0" err="1"/>
              <a:t>IoT</a:t>
            </a:r>
            <a:r>
              <a:rPr lang="de-DE" dirty="0"/>
              <a:t> Enterprise</a:t>
            </a:r>
          </a:p>
          <a:p>
            <a:r>
              <a:rPr lang="de-DE" dirty="0" err="1"/>
              <a:t>TwinCAT</a:t>
            </a:r>
            <a:r>
              <a:rPr lang="de-DE" dirty="0"/>
              <a:t> als Soft-SPS</a:t>
            </a:r>
          </a:p>
          <a:p>
            <a:r>
              <a:rPr lang="de-DE" dirty="0"/>
              <a:t>unzähligen Funktionsblöcken für</a:t>
            </a:r>
          </a:p>
          <a:p>
            <a:pPr lvl="1"/>
            <a:r>
              <a:rPr lang="de-DE" dirty="0"/>
              <a:t>Cloud Anbindung (MQTT, AMQP, OPC-UA, ...)</a:t>
            </a:r>
          </a:p>
          <a:p>
            <a:pPr lvl="1"/>
            <a:r>
              <a:rPr lang="de-DE" dirty="0"/>
              <a:t>I/O Module</a:t>
            </a:r>
          </a:p>
          <a:p>
            <a:pPr lvl="1"/>
            <a:r>
              <a:rPr lang="de-DE" dirty="0" err="1"/>
              <a:t>Machine</a:t>
            </a:r>
            <a:r>
              <a:rPr lang="de-DE" dirty="0"/>
              <a:t> Learning</a:t>
            </a:r>
          </a:p>
          <a:p>
            <a:pPr lvl="1"/>
            <a:r>
              <a:rPr lang="de-DE" dirty="0"/>
              <a:t>...</a:t>
            </a:r>
          </a:p>
        </p:txBody>
      </p:sp>
      <p:sp>
        <p:nvSpPr>
          <p:cNvPr id="4" name="Datumsplatzhalter 3">
            <a:extLst>
              <a:ext uri="{FF2B5EF4-FFF2-40B4-BE49-F238E27FC236}">
                <a16:creationId xmlns:a16="http://schemas.microsoft.com/office/drawing/2014/main" id="{5F47D405-EB1E-AC40-8FE5-72F002640E32}"/>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8FBE225B-FC9D-554A-B538-79336ED91960}"/>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CA1A2BD3-F9AD-1D4F-B438-E2EB8DCF0A7B}"/>
              </a:ext>
            </a:extLst>
          </p:cNvPr>
          <p:cNvSpPr>
            <a:spLocks noGrp="1"/>
          </p:cNvSpPr>
          <p:nvPr>
            <p:ph type="sldNum" sz="quarter" idx="12"/>
          </p:nvPr>
        </p:nvSpPr>
        <p:spPr/>
        <p:txBody>
          <a:bodyPr/>
          <a:lstStyle/>
          <a:p>
            <a:pPr>
              <a:defRPr/>
            </a:pPr>
            <a:fld id="{883E2366-F660-4431-B6B4-C12EB57AAC9D}" type="slidenum">
              <a:rPr lang="de-CH" smtClean="0"/>
              <a:pPr>
                <a:defRPr/>
              </a:pPr>
              <a:t>24</a:t>
            </a:fld>
            <a:endParaRPr lang="de-CH"/>
          </a:p>
        </p:txBody>
      </p:sp>
      <p:pic>
        <p:nvPicPr>
          <p:cNvPr id="7" name="Grafik 6">
            <a:extLst>
              <a:ext uri="{FF2B5EF4-FFF2-40B4-BE49-F238E27FC236}">
                <a16:creationId xmlns:a16="http://schemas.microsoft.com/office/drawing/2014/main" id="{FE9FFB12-0445-E946-9199-9DD761C8A182}"/>
              </a:ext>
            </a:extLst>
          </p:cNvPr>
          <p:cNvPicPr>
            <a:picLocks noChangeAspect="1"/>
          </p:cNvPicPr>
          <p:nvPr/>
        </p:nvPicPr>
        <p:blipFill>
          <a:blip r:embed="rId2"/>
          <a:stretch>
            <a:fillRect/>
          </a:stretch>
        </p:blipFill>
        <p:spPr>
          <a:xfrm>
            <a:off x="6330950" y="1941513"/>
            <a:ext cx="3619500" cy="1638300"/>
          </a:xfrm>
          <a:prstGeom prst="rect">
            <a:avLst/>
          </a:prstGeom>
        </p:spPr>
      </p:pic>
    </p:spTree>
    <p:extLst>
      <p:ext uri="{BB962C8B-B14F-4D97-AF65-F5344CB8AC3E}">
        <p14:creationId xmlns:p14="http://schemas.microsoft.com/office/powerpoint/2010/main" val="9032786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Zusammenfassung </a:t>
            </a:r>
            <a:r>
              <a:rPr lang="de-CH" dirty="0" err="1"/>
              <a:t>IoT</a:t>
            </a:r>
            <a:r>
              <a:rPr lang="de-CH" dirty="0"/>
              <a:t> Hardware</a:t>
            </a:r>
          </a:p>
        </p:txBody>
      </p:sp>
      <p:sp>
        <p:nvSpPr>
          <p:cNvPr id="3" name="Inhaltsplatzhalter 2"/>
          <p:cNvSpPr>
            <a:spLocks noGrp="1"/>
          </p:cNvSpPr>
          <p:nvPr>
            <p:ph idx="1"/>
          </p:nvPr>
        </p:nvSpPr>
        <p:spPr/>
        <p:txBody>
          <a:bodyPr/>
          <a:lstStyle/>
          <a:p>
            <a:r>
              <a:rPr lang="de-CH" sz="2000" b="1" dirty="0"/>
              <a:t>Entwicklung</a:t>
            </a:r>
          </a:p>
          <a:p>
            <a:pPr lvl="1"/>
            <a:r>
              <a:rPr lang="de-CH" sz="1800" dirty="0"/>
              <a:t>Grosse Auswahl an Entwicklungsboards, kostengünstig</a:t>
            </a:r>
          </a:p>
          <a:p>
            <a:pPr lvl="1"/>
            <a:r>
              <a:rPr lang="de-CH" sz="1800" dirty="0"/>
              <a:t>Gute Unterstützung für Programmerstellung</a:t>
            </a:r>
          </a:p>
          <a:p>
            <a:pPr lvl="1"/>
            <a:r>
              <a:rPr lang="de-CH" sz="1800" dirty="0"/>
              <a:t>Unterstützt verschiedene Programmiersprachen</a:t>
            </a:r>
          </a:p>
          <a:p>
            <a:pPr lvl="2"/>
            <a:r>
              <a:rPr lang="de-CH" sz="1600" dirty="0"/>
              <a:t>C, C++, JavaScript, Python, ...</a:t>
            </a:r>
          </a:p>
          <a:p>
            <a:pPr lvl="1"/>
            <a:r>
              <a:rPr lang="de-CH" sz="1800" dirty="0"/>
              <a:t>Hervorragend geeignet für das Prototyping (=&gt; JavaScript)</a:t>
            </a:r>
          </a:p>
          <a:p>
            <a:r>
              <a:rPr lang="de-CH" sz="2000" b="1" dirty="0"/>
              <a:t>Produktion</a:t>
            </a:r>
          </a:p>
          <a:p>
            <a:pPr lvl="1"/>
            <a:r>
              <a:rPr lang="de-CH" sz="1800" dirty="0"/>
              <a:t>Grosse Auswahl</a:t>
            </a:r>
          </a:p>
          <a:p>
            <a:pPr lvl="1"/>
            <a:r>
              <a:rPr lang="de-CH" sz="1800" dirty="0"/>
              <a:t>Billig</a:t>
            </a:r>
          </a:p>
          <a:p>
            <a:pPr lvl="1"/>
            <a:r>
              <a:rPr lang="de-CH" sz="1800" dirty="0"/>
              <a:t>Kleine Formfaktoren, gut </a:t>
            </a:r>
            <a:r>
              <a:rPr lang="de-CH" sz="1800" dirty="0" err="1"/>
              <a:t>verbaubar</a:t>
            </a:r>
            <a:endParaRPr lang="de-CH" sz="1800" dirty="0"/>
          </a:p>
          <a:p>
            <a:pPr lvl="1"/>
            <a:r>
              <a:rPr lang="de-CH" sz="1800" dirty="0"/>
              <a:t>Wifi-fähig mit integriertem TCP/IP Stack</a:t>
            </a:r>
          </a:p>
          <a:p>
            <a:pPr lvl="1"/>
            <a:r>
              <a:rPr lang="de-CH" sz="1800" dirty="0"/>
              <a:t>Low-level Programmierung möglich (C)</a:t>
            </a:r>
            <a:br>
              <a:rPr lang="de-CH" sz="1800" dirty="0"/>
            </a:br>
            <a:endParaRPr lang="de-CH" sz="1800" dirty="0"/>
          </a:p>
          <a:p>
            <a:pPr marL="0" indent="-87313">
              <a:buNone/>
            </a:pPr>
            <a:r>
              <a:rPr lang="de-CH" sz="2400" b="1" dirty="0">
                <a:solidFill>
                  <a:srgbClr val="0F1887"/>
                </a:solidFill>
              </a:rPr>
              <a:t>=&gt; Für Entscheidung ist eine gute Evaluation notwendig</a:t>
            </a:r>
          </a:p>
          <a:p>
            <a:pPr marL="0" indent="-87313">
              <a:buNone/>
            </a:pPr>
            <a:r>
              <a:rPr lang="de-CH" b="1" dirty="0">
                <a:solidFill>
                  <a:srgbClr val="0F1887"/>
                </a:solidFill>
              </a:rPr>
              <a:t>=&gt; </a:t>
            </a:r>
            <a:r>
              <a:rPr lang="de-CH" sz="2400" b="1" dirty="0">
                <a:solidFill>
                  <a:srgbClr val="0F1887"/>
                </a:solidFill>
              </a:rPr>
              <a:t>Prototyp erstellen</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25</a:t>
            </a:fld>
            <a:endParaRPr lang="de-CH"/>
          </a:p>
        </p:txBody>
      </p:sp>
    </p:spTree>
    <p:extLst>
      <p:ext uri="{BB962C8B-B14F-4D97-AF65-F5344CB8AC3E}">
        <p14:creationId xmlns:p14="http://schemas.microsoft.com/office/powerpoint/2010/main" val="2928106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Datentransport: Netzwerke</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26</a:t>
            </a:fld>
            <a:endParaRPr lang="de-CH"/>
          </a:p>
        </p:txBody>
      </p:sp>
      <p:pic>
        <p:nvPicPr>
          <p:cNvPr id="8" name="Grafik 7">
            <a:extLst>
              <a:ext uri="{FF2B5EF4-FFF2-40B4-BE49-F238E27FC236}">
                <a16:creationId xmlns:a16="http://schemas.microsoft.com/office/drawing/2014/main" id="{74391C4E-B9AE-2847-BC7F-2D2DC389568C}"/>
              </a:ext>
            </a:extLst>
          </p:cNvPr>
          <p:cNvPicPr>
            <a:picLocks noChangeAspect="1"/>
          </p:cNvPicPr>
          <p:nvPr/>
        </p:nvPicPr>
        <p:blipFill>
          <a:blip r:embed="rId2"/>
          <a:stretch>
            <a:fillRect/>
          </a:stretch>
        </p:blipFill>
        <p:spPr>
          <a:xfrm>
            <a:off x="3978548" y="2645426"/>
            <a:ext cx="2270409" cy="2270409"/>
          </a:xfrm>
          <a:prstGeom prst="rect">
            <a:avLst/>
          </a:prstGeom>
        </p:spPr>
      </p:pic>
    </p:spTree>
    <p:extLst>
      <p:ext uri="{BB962C8B-B14F-4D97-AF65-F5344CB8AC3E}">
        <p14:creationId xmlns:p14="http://schemas.microsoft.com/office/powerpoint/2010/main" val="8187677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"Internet" vs. "Internet </a:t>
            </a:r>
            <a:r>
              <a:rPr lang="de-CH" dirty="0" err="1"/>
              <a:t>of</a:t>
            </a:r>
            <a:r>
              <a:rPr lang="de-CH" dirty="0"/>
              <a:t> Things"</a:t>
            </a:r>
          </a:p>
        </p:txBody>
      </p:sp>
      <p:sp>
        <p:nvSpPr>
          <p:cNvPr id="3" name="Inhaltsplatzhalter 2"/>
          <p:cNvSpPr>
            <a:spLocks noGrp="1"/>
          </p:cNvSpPr>
          <p:nvPr>
            <p:ph idx="1"/>
          </p:nvPr>
        </p:nvSpPr>
        <p:spPr/>
        <p:txBody>
          <a:bodyPr/>
          <a:lstStyle/>
          <a:p>
            <a:r>
              <a:rPr lang="de-CH" sz="2646" dirty="0"/>
              <a:t>Internet</a:t>
            </a:r>
          </a:p>
          <a:p>
            <a:pPr lvl="1"/>
            <a:r>
              <a:rPr lang="de-CH" sz="2205" dirty="0"/>
              <a:t>Computer, die über Internet Protokolle miteinander kommunizieren</a:t>
            </a:r>
          </a:p>
          <a:p>
            <a:pPr lvl="1"/>
            <a:r>
              <a:rPr lang="de-CH" sz="2205" dirty="0"/>
              <a:t>Dokumente anzeigen und manipulieren</a:t>
            </a:r>
          </a:p>
          <a:p>
            <a:pPr lvl="1"/>
            <a:endParaRPr lang="de-CH" sz="2205" dirty="0"/>
          </a:p>
          <a:p>
            <a:r>
              <a:rPr lang="de-CH" sz="2646" dirty="0"/>
              <a:t>Internet </a:t>
            </a:r>
            <a:r>
              <a:rPr lang="de-CH" sz="2646" dirty="0" err="1"/>
              <a:t>of</a:t>
            </a:r>
            <a:r>
              <a:rPr lang="de-CH" sz="2646" dirty="0"/>
              <a:t> Things (</a:t>
            </a:r>
            <a:r>
              <a:rPr lang="de-CH" sz="2646" dirty="0" err="1"/>
              <a:t>IoT</a:t>
            </a:r>
            <a:r>
              <a:rPr lang="de-CH" sz="2646" dirty="0"/>
              <a:t>)</a:t>
            </a:r>
          </a:p>
          <a:p>
            <a:pPr lvl="1"/>
            <a:r>
              <a:rPr lang="de-CH" sz="2205" dirty="0"/>
              <a:t>Computer, Sensoren und Aktoren, die über Internet Protokolle miteinander kommunizieren</a:t>
            </a:r>
          </a:p>
          <a:p>
            <a:pPr lvl="1"/>
            <a:r>
              <a:rPr lang="de-CH" sz="2205" dirty="0"/>
              <a:t>Physikalische Grössen messen, analysieren und manipulieren</a:t>
            </a:r>
          </a:p>
          <a:p>
            <a:endParaRPr lang="de-CH"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27</a:t>
            </a:fld>
            <a:endParaRPr lang="de-CH"/>
          </a:p>
        </p:txBody>
      </p:sp>
    </p:spTree>
    <p:extLst>
      <p:ext uri="{BB962C8B-B14F-4D97-AF65-F5344CB8AC3E}">
        <p14:creationId xmlns:p14="http://schemas.microsoft.com/office/powerpoint/2010/main" val="3143079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Übertragungsarten</a:t>
            </a:r>
          </a:p>
        </p:txBody>
      </p:sp>
      <p:sp>
        <p:nvSpPr>
          <p:cNvPr id="3" name="Inhaltsplatzhalter 2"/>
          <p:cNvSpPr>
            <a:spLocks noGrp="1"/>
          </p:cNvSpPr>
          <p:nvPr>
            <p:ph idx="1"/>
          </p:nvPr>
        </p:nvSpPr>
        <p:spPr/>
        <p:txBody>
          <a:bodyPr/>
          <a:lstStyle/>
          <a:p>
            <a:r>
              <a:rPr lang="de-CH" dirty="0"/>
              <a:t>LAN/WAN Verbindungsarten</a:t>
            </a:r>
          </a:p>
          <a:p>
            <a:pPr lvl="1"/>
            <a:r>
              <a:rPr lang="de-CH" dirty="0"/>
              <a:t>Drahtgebundene Verbindungen - Ethernet</a:t>
            </a:r>
          </a:p>
          <a:p>
            <a:pPr lvl="1"/>
            <a:r>
              <a:rPr lang="de-CH" dirty="0"/>
              <a:t>Drahtlose Verbindungen - Wi-Fi</a:t>
            </a:r>
          </a:p>
          <a:p>
            <a:pPr lvl="1"/>
            <a:r>
              <a:rPr lang="de-CH" dirty="0"/>
              <a:t>Mobilfunkverbindungen – LTE/3G/4G/...</a:t>
            </a:r>
          </a:p>
          <a:p>
            <a:pPr lvl="1"/>
            <a:endParaRPr lang="de-CH" dirty="0"/>
          </a:p>
          <a:p>
            <a:r>
              <a:rPr lang="de-CH" dirty="0"/>
              <a:t>Lokale Verbindungsarten (Gateway zum Internet notwendig)</a:t>
            </a:r>
          </a:p>
          <a:p>
            <a:pPr lvl="1"/>
            <a:r>
              <a:rPr lang="de-CH" dirty="0"/>
              <a:t>USB (drahtgebunden)</a:t>
            </a:r>
          </a:p>
          <a:p>
            <a:pPr lvl="2"/>
            <a:r>
              <a:rPr lang="de-CH" dirty="0"/>
              <a:t>über Desktop Computer</a:t>
            </a:r>
          </a:p>
          <a:p>
            <a:pPr lvl="1"/>
            <a:r>
              <a:rPr lang="de-CH" dirty="0" err="1"/>
              <a:t>Near</a:t>
            </a:r>
            <a:r>
              <a:rPr lang="de-CH" dirty="0"/>
              <a:t> Field Communication (NFC) (drahtlos, bis 10 cm)</a:t>
            </a:r>
          </a:p>
          <a:p>
            <a:pPr lvl="2"/>
            <a:r>
              <a:rPr lang="de-CH" dirty="0"/>
              <a:t>über 3G/Wi-Fi eines Smartphones</a:t>
            </a:r>
          </a:p>
          <a:p>
            <a:pPr lvl="1"/>
            <a:r>
              <a:rPr lang="de-CH" dirty="0"/>
              <a:t>Bluetooth/BLE (drahtlos, bis 10 m)</a:t>
            </a:r>
          </a:p>
          <a:p>
            <a:pPr lvl="2"/>
            <a:r>
              <a:rPr lang="de-CH" dirty="0"/>
              <a:t>über 3G/Wi-Fi eines Smartphones</a:t>
            </a:r>
          </a:p>
          <a:p>
            <a:pPr lvl="1"/>
            <a:r>
              <a:rPr lang="de-CH" dirty="0" err="1"/>
              <a:t>ZigBee</a:t>
            </a:r>
            <a:r>
              <a:rPr lang="de-CH" dirty="0"/>
              <a:t> (drahtlos, 10 bis 100 m)</a:t>
            </a:r>
          </a:p>
          <a:p>
            <a:pPr lvl="2"/>
            <a:r>
              <a:rPr lang="de-CH" dirty="0"/>
              <a:t>über </a:t>
            </a:r>
            <a:r>
              <a:rPr lang="de-CH" dirty="0" err="1"/>
              <a:t>ZigBee</a:t>
            </a:r>
            <a:r>
              <a:rPr lang="de-CH" dirty="0"/>
              <a:t> Gateway</a:t>
            </a:r>
          </a:p>
          <a:p>
            <a:pPr lvl="1"/>
            <a:endParaRPr lang="de-CH" dirty="0"/>
          </a:p>
          <a:p>
            <a:endParaRPr lang="de-CH"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28</a:t>
            </a:fld>
            <a:endParaRPr lang="de-CH"/>
          </a:p>
        </p:txBody>
      </p:sp>
    </p:spTree>
    <p:extLst>
      <p:ext uri="{BB962C8B-B14F-4D97-AF65-F5344CB8AC3E}">
        <p14:creationId xmlns:p14="http://schemas.microsoft.com/office/powerpoint/2010/main" val="1017111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EC64C0-EC9C-6447-997D-D430D0CD4A83}"/>
              </a:ext>
            </a:extLst>
          </p:cNvPr>
          <p:cNvSpPr>
            <a:spLocks noGrp="1"/>
          </p:cNvSpPr>
          <p:nvPr>
            <p:ph type="title"/>
          </p:nvPr>
        </p:nvSpPr>
        <p:spPr/>
        <p:txBody>
          <a:bodyPr/>
          <a:lstStyle/>
          <a:p>
            <a:r>
              <a:rPr lang="de-DE" dirty="0"/>
              <a:t>Wireless Technology</a:t>
            </a:r>
          </a:p>
        </p:txBody>
      </p:sp>
      <p:sp>
        <p:nvSpPr>
          <p:cNvPr id="3" name="Inhaltsplatzhalter 2">
            <a:extLst>
              <a:ext uri="{FF2B5EF4-FFF2-40B4-BE49-F238E27FC236}">
                <a16:creationId xmlns:a16="http://schemas.microsoft.com/office/drawing/2014/main" id="{B5B3344F-F910-F84C-98E9-110C34228652}"/>
              </a:ext>
            </a:extLst>
          </p:cNvPr>
          <p:cNvSpPr>
            <a:spLocks noGrp="1"/>
          </p:cNvSpPr>
          <p:nvPr>
            <p:ph idx="1"/>
          </p:nvPr>
        </p:nvSpPr>
        <p:spPr/>
        <p:txBody>
          <a:bodyPr/>
          <a:lstStyle/>
          <a:p>
            <a:r>
              <a:rPr lang="de-DE" dirty="0"/>
              <a:t>Bluetooth</a:t>
            </a:r>
          </a:p>
          <a:p>
            <a:r>
              <a:rPr lang="de-DE" dirty="0"/>
              <a:t>Wi-Fi</a:t>
            </a:r>
          </a:p>
          <a:p>
            <a:r>
              <a:rPr lang="de-DE" dirty="0"/>
              <a:t>Next Generation Mobile Networks: 3G - UMTS - LTS - 4G - 5G </a:t>
            </a:r>
          </a:p>
          <a:p>
            <a:r>
              <a:rPr lang="de-DE" dirty="0" err="1"/>
              <a:t>LoRaWAN</a:t>
            </a:r>
            <a:endParaRPr lang="de-DE" dirty="0"/>
          </a:p>
        </p:txBody>
      </p:sp>
      <p:sp>
        <p:nvSpPr>
          <p:cNvPr id="4" name="Datumsplatzhalter 3">
            <a:extLst>
              <a:ext uri="{FF2B5EF4-FFF2-40B4-BE49-F238E27FC236}">
                <a16:creationId xmlns:a16="http://schemas.microsoft.com/office/drawing/2014/main" id="{1D721C6B-DEC1-5448-9AFE-B5E04C704D06}"/>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8162CFAD-328F-8D4E-8FF4-6EF799D00284}"/>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014F4440-28F1-194A-B5C4-D350823E0A20}"/>
              </a:ext>
            </a:extLst>
          </p:cNvPr>
          <p:cNvSpPr>
            <a:spLocks noGrp="1"/>
          </p:cNvSpPr>
          <p:nvPr>
            <p:ph type="sldNum" sz="quarter" idx="12"/>
          </p:nvPr>
        </p:nvSpPr>
        <p:spPr/>
        <p:txBody>
          <a:bodyPr/>
          <a:lstStyle/>
          <a:p>
            <a:pPr>
              <a:defRPr/>
            </a:pPr>
            <a:fld id="{883E2366-F660-4431-B6B4-C12EB57AAC9D}" type="slidenum">
              <a:rPr lang="de-CH" smtClean="0"/>
              <a:pPr>
                <a:defRPr/>
              </a:pPr>
              <a:t>29</a:t>
            </a:fld>
            <a:endParaRPr lang="de-CH"/>
          </a:p>
        </p:txBody>
      </p:sp>
    </p:spTree>
    <p:extLst>
      <p:ext uri="{BB962C8B-B14F-4D97-AF65-F5344CB8AC3E}">
        <p14:creationId xmlns:p14="http://schemas.microsoft.com/office/powerpoint/2010/main" val="17037305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el 1"/>
          <p:cNvSpPr>
            <a:spLocks noGrp="1"/>
          </p:cNvSpPr>
          <p:nvPr>
            <p:ph type="title"/>
          </p:nvPr>
        </p:nvSpPr>
        <p:spPr/>
        <p:txBody>
          <a:bodyPr/>
          <a:lstStyle/>
          <a:p>
            <a:r>
              <a:rPr lang="de-CH"/>
              <a:t>Inhalte</a:t>
            </a:r>
            <a:endParaRPr lang="de-CH" dirty="0"/>
          </a:p>
        </p:txBody>
      </p:sp>
      <p:sp>
        <p:nvSpPr>
          <p:cNvPr id="5123" name="Inhaltsplatzhalter 2"/>
          <p:cNvSpPr>
            <a:spLocks noGrp="1"/>
          </p:cNvSpPr>
          <p:nvPr>
            <p:ph idx="1"/>
          </p:nvPr>
        </p:nvSpPr>
        <p:spPr/>
        <p:txBody>
          <a:bodyPr/>
          <a:lstStyle/>
          <a:p>
            <a:r>
              <a:rPr lang="de-CH" dirty="0"/>
              <a:t>Die Themen</a:t>
            </a:r>
          </a:p>
          <a:p>
            <a:pPr lvl="1"/>
            <a:r>
              <a:rPr lang="de-CH" dirty="0"/>
              <a:t>Vormittag (Jürg Luthiger)</a:t>
            </a:r>
          </a:p>
          <a:p>
            <a:pPr lvl="2"/>
            <a:r>
              <a:rPr lang="de-CH" dirty="0" err="1"/>
              <a:t>IoT</a:t>
            </a:r>
            <a:r>
              <a:rPr lang="de-CH" dirty="0"/>
              <a:t>, Plattformen ... </a:t>
            </a:r>
            <a:r>
              <a:rPr lang="de-CH" b="1" dirty="0"/>
              <a:t>Kommunikation</a:t>
            </a:r>
          </a:p>
          <a:p>
            <a:pPr lvl="1"/>
            <a:r>
              <a:rPr lang="de-CH" dirty="0"/>
              <a:t>Nachmittag (Martin </a:t>
            </a:r>
            <a:r>
              <a:rPr lang="de-CH" dirty="0" err="1"/>
              <a:t>Gwerder</a:t>
            </a:r>
            <a:r>
              <a:rPr lang="de-CH" dirty="0"/>
              <a:t>)</a:t>
            </a:r>
          </a:p>
          <a:p>
            <a:pPr lvl="2"/>
            <a:r>
              <a:rPr lang="de-CH" dirty="0"/>
              <a:t>Cloud ... Security</a:t>
            </a:r>
          </a:p>
          <a:p>
            <a:r>
              <a:rPr lang="de-CH" b="1" dirty="0"/>
              <a:t>Vormittag</a:t>
            </a:r>
            <a:r>
              <a:rPr lang="de-CH" dirty="0"/>
              <a:t> </a:t>
            </a:r>
            <a:r>
              <a:rPr lang="de-CH" b="1" dirty="0"/>
              <a:t>3 Teile</a:t>
            </a:r>
          </a:p>
          <a:p>
            <a:pPr marL="998537" lvl="1" indent="-457200">
              <a:buFont typeface="+mj-lt"/>
              <a:buAutoNum type="arabicPeriod"/>
              <a:defRPr/>
            </a:pPr>
            <a:r>
              <a:rPr lang="de-CH" dirty="0"/>
              <a:t>Szenarien </a:t>
            </a:r>
            <a:r>
              <a:rPr lang="de-CH" dirty="0" err="1"/>
              <a:t>IoT</a:t>
            </a:r>
            <a:r>
              <a:rPr lang="de-CH" dirty="0"/>
              <a:t>: Vorstellung und Problemstellung</a:t>
            </a:r>
          </a:p>
          <a:p>
            <a:pPr marL="998537" lvl="1" indent="-457200">
              <a:buFont typeface="+mj-lt"/>
              <a:buAutoNum type="arabicPeriod"/>
              <a:defRPr/>
            </a:pPr>
            <a:r>
              <a:rPr lang="de-CH" dirty="0"/>
              <a:t>Theorie </a:t>
            </a:r>
            <a:r>
              <a:rPr lang="de-CH" dirty="0" err="1"/>
              <a:t>IoT</a:t>
            </a:r>
            <a:endParaRPr lang="de-CH" dirty="0"/>
          </a:p>
          <a:p>
            <a:pPr lvl="2">
              <a:defRPr/>
            </a:pPr>
            <a:r>
              <a:rPr lang="de-CH" dirty="0"/>
              <a:t>Einführung</a:t>
            </a:r>
          </a:p>
          <a:p>
            <a:pPr lvl="3">
              <a:defRPr/>
            </a:pPr>
            <a:r>
              <a:rPr lang="de-CH" dirty="0"/>
              <a:t>Begriffe, Rolle von </a:t>
            </a:r>
            <a:r>
              <a:rPr lang="de-CH" dirty="0" err="1"/>
              <a:t>IoT</a:t>
            </a:r>
            <a:endParaRPr lang="de-CH" dirty="0"/>
          </a:p>
          <a:p>
            <a:pPr lvl="2">
              <a:defRPr/>
            </a:pPr>
            <a:r>
              <a:rPr lang="de-CH" dirty="0"/>
              <a:t>Datenakquise </a:t>
            </a:r>
          </a:p>
          <a:p>
            <a:pPr lvl="2">
              <a:defRPr/>
            </a:pPr>
            <a:r>
              <a:rPr lang="de-CH" dirty="0"/>
              <a:t>Datentransport</a:t>
            </a:r>
          </a:p>
          <a:p>
            <a:pPr lvl="2">
              <a:defRPr/>
            </a:pPr>
            <a:r>
              <a:rPr lang="de-CH" dirty="0"/>
              <a:t>Datenanalyse</a:t>
            </a:r>
          </a:p>
          <a:p>
            <a:pPr marL="998537" lvl="1" indent="-457200">
              <a:buFont typeface="+mj-lt"/>
              <a:buAutoNum type="arabicPeriod"/>
              <a:defRPr/>
            </a:pPr>
            <a:r>
              <a:rPr lang="de-CH" dirty="0"/>
              <a:t>Szenarien </a:t>
            </a:r>
            <a:r>
              <a:rPr lang="de-CH" dirty="0" err="1"/>
              <a:t>IoT</a:t>
            </a:r>
            <a:r>
              <a:rPr lang="de-CH" dirty="0"/>
              <a:t>: Lösungskonzepte</a:t>
            </a:r>
          </a:p>
        </p:txBody>
      </p:sp>
      <p:sp>
        <p:nvSpPr>
          <p:cNvPr id="5124" name="Datumsplatzhalter 3"/>
          <p:cNvSpPr>
            <a:spLocks noGrp="1"/>
          </p:cNvSpPr>
          <p:nvPr>
            <p:ph type="dt" sz="quarter" idx="10"/>
          </p:nvPr>
        </p:nvSpPr>
        <p:spPr>
          <a:noFill/>
        </p:spPr>
        <p:txBody>
          <a:bodyPr/>
          <a:lstStyle/>
          <a:p>
            <a:fld id="{014C799C-511D-42E8-B9CA-A0655778050D}" type="datetime4">
              <a:rPr lang="de-DE" smtClean="0"/>
              <a:pPr/>
              <a:t>19. Oktober 2019</a:t>
            </a:fld>
            <a:r>
              <a:rPr lang="de-DE"/>
              <a:t> </a:t>
            </a:r>
            <a:endParaRPr lang="de-CH"/>
          </a:p>
        </p:txBody>
      </p:sp>
      <p:sp>
        <p:nvSpPr>
          <p:cNvPr id="5125" name="Fußzeilenplatzhalter 4"/>
          <p:cNvSpPr>
            <a:spLocks noGrp="1"/>
          </p:cNvSpPr>
          <p:nvPr>
            <p:ph type="ftr" sz="quarter" idx="11"/>
          </p:nvPr>
        </p:nvSpPr>
        <p:spPr>
          <a:noFill/>
        </p:spPr>
        <p:txBody>
          <a:bodyPr/>
          <a:lstStyle/>
          <a:p>
            <a:r>
              <a:rPr lang="de-CH"/>
              <a:t>(C) Hochschule für Technik, FHNW</a:t>
            </a:r>
          </a:p>
        </p:txBody>
      </p:sp>
      <p:sp>
        <p:nvSpPr>
          <p:cNvPr id="5126" name="Foliennummernplatzhalter 5"/>
          <p:cNvSpPr>
            <a:spLocks noGrp="1"/>
          </p:cNvSpPr>
          <p:nvPr>
            <p:ph type="sldNum" sz="quarter" idx="12"/>
          </p:nvPr>
        </p:nvSpPr>
        <p:spPr>
          <a:noFill/>
        </p:spPr>
        <p:txBody>
          <a:bodyPr/>
          <a:lstStyle/>
          <a:p>
            <a:fld id="{D535C2D5-9306-47FF-AB73-DB595A63E6E0}" type="slidenum">
              <a:rPr lang="de-CH" smtClean="0"/>
              <a:pPr/>
              <a:t>3</a:t>
            </a:fld>
            <a:endParaRPr lang="de-CH"/>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3F95B1-9211-5B44-8963-907DAB568E89}"/>
              </a:ext>
            </a:extLst>
          </p:cNvPr>
          <p:cNvSpPr>
            <a:spLocks noGrp="1"/>
          </p:cNvSpPr>
          <p:nvPr>
            <p:ph type="title"/>
          </p:nvPr>
        </p:nvSpPr>
        <p:spPr/>
        <p:txBody>
          <a:bodyPr/>
          <a:lstStyle/>
          <a:p>
            <a:r>
              <a:rPr lang="de-DE" dirty="0"/>
              <a:t>Wireless Technologien: Frequenzen</a:t>
            </a:r>
          </a:p>
        </p:txBody>
      </p:sp>
      <p:sp>
        <p:nvSpPr>
          <p:cNvPr id="4" name="Datumsplatzhalter 3">
            <a:extLst>
              <a:ext uri="{FF2B5EF4-FFF2-40B4-BE49-F238E27FC236}">
                <a16:creationId xmlns:a16="http://schemas.microsoft.com/office/drawing/2014/main" id="{F3DCC3EE-DED9-5342-80B5-A15F63E3B0D2}"/>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6FD41636-95EF-994F-8792-CA8FE12CECB5}"/>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99389791-DB8B-C341-9AE2-96A32C04E857}"/>
              </a:ext>
            </a:extLst>
          </p:cNvPr>
          <p:cNvSpPr>
            <a:spLocks noGrp="1"/>
          </p:cNvSpPr>
          <p:nvPr>
            <p:ph type="sldNum" sz="quarter" idx="12"/>
          </p:nvPr>
        </p:nvSpPr>
        <p:spPr/>
        <p:txBody>
          <a:bodyPr/>
          <a:lstStyle/>
          <a:p>
            <a:pPr>
              <a:defRPr/>
            </a:pPr>
            <a:fld id="{883E2366-F660-4431-B6B4-C12EB57AAC9D}" type="slidenum">
              <a:rPr lang="de-CH" smtClean="0"/>
              <a:pPr>
                <a:defRPr/>
              </a:pPr>
              <a:t>30</a:t>
            </a:fld>
            <a:endParaRPr lang="de-CH"/>
          </a:p>
        </p:txBody>
      </p:sp>
      <p:pic>
        <p:nvPicPr>
          <p:cNvPr id="7" name="Grafik 6">
            <a:extLst>
              <a:ext uri="{FF2B5EF4-FFF2-40B4-BE49-F238E27FC236}">
                <a16:creationId xmlns:a16="http://schemas.microsoft.com/office/drawing/2014/main" id="{019E825A-B45E-D441-8DA0-448BBAC70340}"/>
              </a:ext>
            </a:extLst>
          </p:cNvPr>
          <p:cNvPicPr>
            <a:picLocks noChangeAspect="1"/>
          </p:cNvPicPr>
          <p:nvPr/>
        </p:nvPicPr>
        <p:blipFill>
          <a:blip r:embed="rId2"/>
          <a:stretch>
            <a:fillRect/>
          </a:stretch>
        </p:blipFill>
        <p:spPr>
          <a:xfrm>
            <a:off x="1890316" y="1519362"/>
            <a:ext cx="6480572" cy="5141589"/>
          </a:xfrm>
          <a:prstGeom prst="rect">
            <a:avLst/>
          </a:prstGeom>
        </p:spPr>
      </p:pic>
    </p:spTree>
    <p:extLst>
      <p:ext uri="{BB962C8B-B14F-4D97-AF65-F5344CB8AC3E}">
        <p14:creationId xmlns:p14="http://schemas.microsoft.com/office/powerpoint/2010/main" val="28729462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Bluetooth Low </a:t>
            </a:r>
            <a:r>
              <a:rPr lang="de-CH" dirty="0" err="1"/>
              <a:t>Energy</a:t>
            </a:r>
            <a:r>
              <a:rPr lang="de-CH" dirty="0"/>
              <a:t> (BLE)</a:t>
            </a:r>
          </a:p>
        </p:txBody>
      </p:sp>
      <p:sp>
        <p:nvSpPr>
          <p:cNvPr id="3" name="Inhaltsplatzhalter 2"/>
          <p:cNvSpPr>
            <a:spLocks noGrp="1"/>
          </p:cNvSpPr>
          <p:nvPr>
            <p:ph idx="1"/>
          </p:nvPr>
        </p:nvSpPr>
        <p:spPr/>
        <p:txBody>
          <a:bodyPr/>
          <a:lstStyle/>
          <a:p>
            <a:r>
              <a:rPr lang="de-CH" dirty="0"/>
              <a:t>BLE ist eine Funktechnik, mit der sich Geräte in einer Umgebung von etwa </a:t>
            </a:r>
            <a:r>
              <a:rPr lang="de-CH" b="1" dirty="0">
                <a:solidFill>
                  <a:schemeClr val="accent6"/>
                </a:solidFill>
              </a:rPr>
              <a:t>10 Metern</a:t>
            </a:r>
            <a:r>
              <a:rPr lang="de-CH" dirty="0"/>
              <a:t> vernetzen lassen.</a:t>
            </a:r>
          </a:p>
          <a:p>
            <a:r>
              <a:rPr lang="de-CH" dirty="0"/>
              <a:t>BLE sendet im </a:t>
            </a:r>
            <a:r>
              <a:rPr lang="de-CH" b="1" dirty="0">
                <a:solidFill>
                  <a:schemeClr val="accent6"/>
                </a:solidFill>
              </a:rPr>
              <a:t>2.4 GHz </a:t>
            </a:r>
            <a:r>
              <a:rPr lang="de-CH" dirty="0"/>
              <a:t>Bereich.</a:t>
            </a:r>
          </a:p>
          <a:p>
            <a:r>
              <a:rPr lang="de-CH" dirty="0"/>
              <a:t>Im Vergleich zum „klassischen“ Bluetooth soll BLE deutlich </a:t>
            </a:r>
            <a:r>
              <a:rPr lang="de-CH" b="1" dirty="0">
                <a:solidFill>
                  <a:schemeClr val="accent6"/>
                </a:solidFill>
              </a:rPr>
              <a:t>geringeren Stromverbrauch und geringere Kosten</a:t>
            </a:r>
            <a:r>
              <a:rPr lang="de-CH" dirty="0"/>
              <a:t> mit einem ähnlichen Kommunikationsbereich haben.</a:t>
            </a:r>
          </a:p>
          <a:p>
            <a:pPr lvl="1"/>
            <a:r>
              <a:rPr lang="de-CH" dirty="0"/>
              <a:t>Kleine BLE-Geräte können fast zwei Jahre lang mit einer einzelnen Knopfzelle URLs aussenden, falls nur im Sendemodus betrieben.</a:t>
            </a:r>
          </a:p>
          <a:p>
            <a:endParaRPr lang="de-CH"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31</a:t>
            </a:fld>
            <a:endParaRPr lang="de-CH"/>
          </a:p>
        </p:txBody>
      </p:sp>
    </p:spTree>
    <p:extLst>
      <p:ext uri="{BB962C8B-B14F-4D97-AF65-F5344CB8AC3E}">
        <p14:creationId xmlns:p14="http://schemas.microsoft.com/office/powerpoint/2010/main" val="15177994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2">
            <a:extLst>
              <a:ext uri="{FF2B5EF4-FFF2-40B4-BE49-F238E27FC236}">
                <a16:creationId xmlns:a16="http://schemas.microsoft.com/office/drawing/2014/main" id="{0F62C1EF-90DD-FC46-9E41-31D1C3C8A00E}"/>
              </a:ext>
            </a:extLst>
          </p:cNvPr>
          <p:cNvSpPr>
            <a:spLocks noGrp="1"/>
          </p:cNvSpPr>
          <p:nvPr>
            <p:ph idx="1"/>
          </p:nvPr>
        </p:nvSpPr>
        <p:spPr>
          <a:xfrm>
            <a:off x="738188" y="1763713"/>
            <a:ext cx="9213850" cy="4897437"/>
          </a:xfrm>
        </p:spPr>
        <p:txBody>
          <a:bodyPr/>
          <a:lstStyle/>
          <a:p>
            <a:r>
              <a:rPr lang="de-CH" dirty="0"/>
              <a:t>Wi-Fi ist eine Funktechnik, mit der sich Geräte in einer Umgebung von etwa </a:t>
            </a:r>
            <a:r>
              <a:rPr lang="de-CH" b="1" dirty="0">
                <a:solidFill>
                  <a:schemeClr val="accent6"/>
                </a:solidFill>
              </a:rPr>
              <a:t>50 bis 100 Meter</a:t>
            </a:r>
            <a:r>
              <a:rPr lang="de-CH" dirty="0"/>
              <a:t> vernetzen lassen.</a:t>
            </a:r>
          </a:p>
          <a:p>
            <a:r>
              <a:rPr lang="de-CH" dirty="0"/>
              <a:t>Netzwerk-Geschwindigkeiten</a:t>
            </a:r>
          </a:p>
        </p:txBody>
      </p:sp>
      <p:sp>
        <p:nvSpPr>
          <p:cNvPr id="2" name="Titel 1">
            <a:extLst>
              <a:ext uri="{FF2B5EF4-FFF2-40B4-BE49-F238E27FC236}">
                <a16:creationId xmlns:a16="http://schemas.microsoft.com/office/drawing/2014/main" id="{54A3190A-E92A-BC47-A5BE-C11ABD42081A}"/>
              </a:ext>
            </a:extLst>
          </p:cNvPr>
          <p:cNvSpPr>
            <a:spLocks noGrp="1"/>
          </p:cNvSpPr>
          <p:nvPr>
            <p:ph type="title"/>
          </p:nvPr>
        </p:nvSpPr>
        <p:spPr/>
        <p:txBody>
          <a:bodyPr/>
          <a:lstStyle/>
          <a:p>
            <a:r>
              <a:rPr lang="de-DE" dirty="0"/>
              <a:t>Wi-Fi (WLAN)</a:t>
            </a:r>
          </a:p>
        </p:txBody>
      </p:sp>
      <p:sp>
        <p:nvSpPr>
          <p:cNvPr id="4" name="Datumsplatzhalter 3">
            <a:extLst>
              <a:ext uri="{FF2B5EF4-FFF2-40B4-BE49-F238E27FC236}">
                <a16:creationId xmlns:a16="http://schemas.microsoft.com/office/drawing/2014/main" id="{DC6E214E-C171-964B-912F-5329DB8AA12B}"/>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8A9A6EAE-2426-2B4D-B77C-1A2A017A4F6C}"/>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10DEDBE9-15E6-A14A-9B38-908D5CA94CC1}"/>
              </a:ext>
            </a:extLst>
          </p:cNvPr>
          <p:cNvSpPr>
            <a:spLocks noGrp="1"/>
          </p:cNvSpPr>
          <p:nvPr>
            <p:ph type="sldNum" sz="quarter" idx="12"/>
          </p:nvPr>
        </p:nvSpPr>
        <p:spPr/>
        <p:txBody>
          <a:bodyPr/>
          <a:lstStyle/>
          <a:p>
            <a:pPr>
              <a:defRPr/>
            </a:pPr>
            <a:fld id="{883E2366-F660-4431-B6B4-C12EB57AAC9D}" type="slidenum">
              <a:rPr lang="de-CH" smtClean="0"/>
              <a:pPr>
                <a:defRPr/>
              </a:pPr>
              <a:t>32</a:t>
            </a:fld>
            <a:endParaRPr lang="de-CH"/>
          </a:p>
        </p:txBody>
      </p:sp>
      <p:sp>
        <p:nvSpPr>
          <p:cNvPr id="8" name="Textfeld 7">
            <a:extLst>
              <a:ext uri="{FF2B5EF4-FFF2-40B4-BE49-F238E27FC236}">
                <a16:creationId xmlns:a16="http://schemas.microsoft.com/office/drawing/2014/main" id="{28100917-B026-5D4F-984B-60C9F6E96D9F}"/>
              </a:ext>
            </a:extLst>
          </p:cNvPr>
          <p:cNvSpPr txBox="1"/>
          <p:nvPr/>
        </p:nvSpPr>
        <p:spPr>
          <a:xfrm>
            <a:off x="1030565" y="6206469"/>
            <a:ext cx="4404924" cy="276999"/>
          </a:xfrm>
          <a:prstGeom prst="rect">
            <a:avLst/>
          </a:prstGeom>
          <a:noFill/>
        </p:spPr>
        <p:txBody>
          <a:bodyPr wrap="none" rtlCol="0">
            <a:spAutoFit/>
          </a:bodyPr>
          <a:lstStyle/>
          <a:p>
            <a:r>
              <a:rPr lang="de-CH" sz="1200" dirty="0"/>
              <a:t>aus https://</a:t>
            </a:r>
            <a:r>
              <a:rPr lang="de-CH" sz="1200" dirty="0" err="1"/>
              <a:t>www.heise.de</a:t>
            </a:r>
            <a:r>
              <a:rPr lang="de-CH" sz="1200" dirty="0"/>
              <a:t>/</a:t>
            </a:r>
            <a:r>
              <a:rPr lang="de-CH" sz="1200" dirty="0" err="1"/>
              <a:t>select</a:t>
            </a:r>
            <a:r>
              <a:rPr lang="de-CH" sz="1200" dirty="0"/>
              <a:t>/ct/2019/2/1546773697424925</a:t>
            </a:r>
          </a:p>
        </p:txBody>
      </p:sp>
      <p:pic>
        <p:nvPicPr>
          <p:cNvPr id="16" name="Grafik 15" descr="Ein Bild, das Screenshot enthält.&#10;&#10;Automatisch generierte Beschreibung">
            <a:extLst>
              <a:ext uri="{FF2B5EF4-FFF2-40B4-BE49-F238E27FC236}">
                <a16:creationId xmlns:a16="http://schemas.microsoft.com/office/drawing/2014/main" id="{6B55D02C-7C1D-8749-9920-5156D50283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9849" y="2988543"/>
            <a:ext cx="6700451" cy="3207663"/>
          </a:xfrm>
          <a:prstGeom prst="rect">
            <a:avLst/>
          </a:prstGeom>
        </p:spPr>
      </p:pic>
    </p:spTree>
    <p:extLst>
      <p:ext uri="{BB962C8B-B14F-4D97-AF65-F5344CB8AC3E}">
        <p14:creationId xmlns:p14="http://schemas.microsoft.com/office/powerpoint/2010/main" val="22164676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98B7963-6B01-D34C-ACEB-6EF3A8E80F4C}"/>
              </a:ext>
            </a:extLst>
          </p:cNvPr>
          <p:cNvSpPr>
            <a:spLocks noGrp="1"/>
          </p:cNvSpPr>
          <p:nvPr>
            <p:ph type="title"/>
          </p:nvPr>
        </p:nvSpPr>
        <p:spPr/>
        <p:txBody>
          <a:bodyPr/>
          <a:lstStyle/>
          <a:p>
            <a:r>
              <a:rPr lang="de-DE" dirty="0"/>
              <a:t>Mobilfunk</a:t>
            </a:r>
          </a:p>
        </p:txBody>
      </p:sp>
      <p:sp>
        <p:nvSpPr>
          <p:cNvPr id="3" name="Inhaltsplatzhalter 2">
            <a:extLst>
              <a:ext uri="{FF2B5EF4-FFF2-40B4-BE49-F238E27FC236}">
                <a16:creationId xmlns:a16="http://schemas.microsoft.com/office/drawing/2014/main" id="{99100AFD-6B62-EC4F-9766-B9D30DE443D0}"/>
              </a:ext>
            </a:extLst>
          </p:cNvPr>
          <p:cNvSpPr>
            <a:spLocks noGrp="1"/>
          </p:cNvSpPr>
          <p:nvPr>
            <p:ph idx="1"/>
          </p:nvPr>
        </p:nvSpPr>
        <p:spPr/>
        <p:txBody>
          <a:bodyPr/>
          <a:lstStyle/>
          <a:p>
            <a:r>
              <a:rPr lang="de-DE" dirty="0"/>
              <a:t>3G (UMTS, HSPA, HSPA+, LTE)</a:t>
            </a:r>
          </a:p>
          <a:p>
            <a:pPr lvl="1"/>
            <a:r>
              <a:rPr lang="de-DE" dirty="0"/>
              <a:t>Beginn 2000er Jahre</a:t>
            </a:r>
          </a:p>
          <a:p>
            <a:pPr lvl="1"/>
            <a:r>
              <a:rPr lang="de-DE" dirty="0"/>
              <a:t>Übertragungsrate bis 42 Mbit/s</a:t>
            </a:r>
          </a:p>
          <a:p>
            <a:pPr lvl="1"/>
            <a:r>
              <a:rPr lang="de-DE" dirty="0"/>
              <a:t>Schwachpunkte vor allem in der Sicherheit</a:t>
            </a:r>
          </a:p>
          <a:p>
            <a:r>
              <a:rPr lang="de-DE" dirty="0"/>
              <a:t>4G (LTE+)</a:t>
            </a:r>
          </a:p>
          <a:p>
            <a:pPr lvl="1"/>
            <a:r>
              <a:rPr lang="de-DE" dirty="0"/>
              <a:t>Beginn 2010er Jahre</a:t>
            </a:r>
          </a:p>
          <a:p>
            <a:pPr lvl="1"/>
            <a:r>
              <a:rPr lang="de-DE" dirty="0"/>
              <a:t>Übertragungsrate  bis 1000 Mbit/s</a:t>
            </a:r>
            <a:br>
              <a:rPr lang="de-DE" dirty="0"/>
            </a:br>
            <a:r>
              <a:rPr lang="de-DE" dirty="0"/>
              <a:t>(Video-Streaming wird möglich)</a:t>
            </a:r>
          </a:p>
          <a:p>
            <a:pPr lvl="1"/>
            <a:r>
              <a:rPr lang="de-DE" dirty="0"/>
              <a:t>Schwachpunkte in Sicherheit über Altlaster aus 3G</a:t>
            </a:r>
          </a:p>
          <a:p>
            <a:r>
              <a:rPr lang="de-DE" dirty="0"/>
              <a:t>5G</a:t>
            </a:r>
          </a:p>
          <a:p>
            <a:pPr lvl="1"/>
            <a:r>
              <a:rPr lang="de-DE" dirty="0"/>
              <a:t>Beginn 2020er Jahre</a:t>
            </a:r>
          </a:p>
          <a:p>
            <a:pPr lvl="1"/>
            <a:r>
              <a:rPr lang="de-DE" dirty="0"/>
              <a:t>Übertragungsrate bis zu mehreren </a:t>
            </a:r>
            <a:r>
              <a:rPr lang="de-DE" dirty="0" err="1"/>
              <a:t>Gbit</a:t>
            </a:r>
            <a:r>
              <a:rPr lang="de-DE" dirty="0"/>
              <a:t>/s</a:t>
            </a:r>
          </a:p>
          <a:p>
            <a:pPr lvl="1"/>
            <a:r>
              <a:rPr lang="de-DE" dirty="0"/>
              <a:t>Vor allem für die Industrie; Vernetzung von Maschinen (</a:t>
            </a:r>
            <a:r>
              <a:rPr lang="de-DE" dirty="0" err="1"/>
              <a:t>IoT</a:t>
            </a:r>
            <a:r>
              <a:rPr lang="de-DE" dirty="0"/>
              <a:t>)</a:t>
            </a:r>
          </a:p>
          <a:p>
            <a:pPr lvl="1"/>
            <a:endParaRPr lang="de-DE" dirty="0"/>
          </a:p>
          <a:p>
            <a:pPr lvl="1"/>
            <a:endParaRPr lang="de-DE" dirty="0"/>
          </a:p>
        </p:txBody>
      </p:sp>
      <p:sp>
        <p:nvSpPr>
          <p:cNvPr id="4" name="Datumsplatzhalter 3">
            <a:extLst>
              <a:ext uri="{FF2B5EF4-FFF2-40B4-BE49-F238E27FC236}">
                <a16:creationId xmlns:a16="http://schemas.microsoft.com/office/drawing/2014/main" id="{C3F6F582-CADB-DB45-9DB5-1CF60B08178D}"/>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739A8469-97D5-AD41-9900-795C80D51C5A}"/>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FC729836-8EB4-B240-AC6E-C12F7AF76D82}"/>
              </a:ext>
            </a:extLst>
          </p:cNvPr>
          <p:cNvSpPr>
            <a:spLocks noGrp="1"/>
          </p:cNvSpPr>
          <p:nvPr>
            <p:ph type="sldNum" sz="quarter" idx="12"/>
          </p:nvPr>
        </p:nvSpPr>
        <p:spPr/>
        <p:txBody>
          <a:bodyPr/>
          <a:lstStyle/>
          <a:p>
            <a:pPr>
              <a:defRPr/>
            </a:pPr>
            <a:fld id="{883E2366-F660-4431-B6B4-C12EB57AAC9D}" type="slidenum">
              <a:rPr lang="de-CH" smtClean="0"/>
              <a:pPr>
                <a:defRPr/>
              </a:pPr>
              <a:t>33</a:t>
            </a:fld>
            <a:endParaRPr lang="de-CH"/>
          </a:p>
        </p:txBody>
      </p:sp>
    </p:spTree>
    <p:extLst>
      <p:ext uri="{BB962C8B-B14F-4D97-AF65-F5344CB8AC3E}">
        <p14:creationId xmlns:p14="http://schemas.microsoft.com/office/powerpoint/2010/main" val="33211240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091315E-B91E-A142-BCD2-0C2C2C09E100}"/>
              </a:ext>
            </a:extLst>
          </p:cNvPr>
          <p:cNvSpPr>
            <a:spLocks noGrp="1"/>
          </p:cNvSpPr>
          <p:nvPr>
            <p:ph type="title"/>
          </p:nvPr>
        </p:nvSpPr>
        <p:spPr/>
        <p:txBody>
          <a:bodyPr/>
          <a:lstStyle/>
          <a:p>
            <a:r>
              <a:rPr lang="de-DE" dirty="0" err="1"/>
              <a:t>LoRaWAN</a:t>
            </a:r>
            <a:endParaRPr lang="de-DE" dirty="0"/>
          </a:p>
        </p:txBody>
      </p:sp>
      <p:sp>
        <p:nvSpPr>
          <p:cNvPr id="3" name="Inhaltsplatzhalter 2">
            <a:extLst>
              <a:ext uri="{FF2B5EF4-FFF2-40B4-BE49-F238E27FC236}">
                <a16:creationId xmlns:a16="http://schemas.microsoft.com/office/drawing/2014/main" id="{1F3252E9-1986-3444-9598-F1801F11C267}"/>
              </a:ext>
            </a:extLst>
          </p:cNvPr>
          <p:cNvSpPr>
            <a:spLocks noGrp="1"/>
          </p:cNvSpPr>
          <p:nvPr>
            <p:ph idx="1"/>
          </p:nvPr>
        </p:nvSpPr>
        <p:spPr/>
        <p:txBody>
          <a:bodyPr/>
          <a:lstStyle/>
          <a:p>
            <a:r>
              <a:rPr lang="de-DE" dirty="0" err="1"/>
              <a:t>LoRa</a:t>
            </a:r>
            <a:r>
              <a:rPr lang="de-DE" dirty="0"/>
              <a:t> (Long Range)</a:t>
            </a:r>
          </a:p>
          <a:p>
            <a:pPr lvl="1"/>
            <a:r>
              <a:rPr lang="de-DE" dirty="0"/>
              <a:t>Wireless Technologie, Übertragungsverfahren</a:t>
            </a:r>
          </a:p>
          <a:p>
            <a:pPr lvl="1"/>
            <a:r>
              <a:rPr lang="de-DE" dirty="0"/>
              <a:t>proprietär; kontrolliert durch </a:t>
            </a:r>
            <a:r>
              <a:rPr lang="de-DE" dirty="0" err="1"/>
              <a:t>LoRa</a:t>
            </a:r>
            <a:r>
              <a:rPr lang="de-DE" dirty="0"/>
              <a:t> Alliance</a:t>
            </a:r>
          </a:p>
          <a:p>
            <a:pPr lvl="1"/>
            <a:r>
              <a:rPr lang="de-DE" dirty="0"/>
              <a:t>für </a:t>
            </a:r>
            <a:r>
              <a:rPr lang="de-CH" dirty="0"/>
              <a:t>Kommunikation mit langer Reichweite und niedrigem Datendurchsatz</a:t>
            </a:r>
          </a:p>
          <a:p>
            <a:pPr lvl="1"/>
            <a:r>
              <a:rPr lang="de-CH" dirty="0"/>
              <a:t>für M2M- und </a:t>
            </a:r>
            <a:r>
              <a:rPr lang="de-CH" dirty="0" err="1"/>
              <a:t>IoT</a:t>
            </a:r>
            <a:r>
              <a:rPr lang="de-CH" dirty="0"/>
              <a:t>-Anwendungen</a:t>
            </a:r>
          </a:p>
          <a:p>
            <a:pPr lvl="1"/>
            <a:endParaRPr lang="de-CH" dirty="0"/>
          </a:p>
          <a:p>
            <a:r>
              <a:rPr lang="de-DE" dirty="0" err="1"/>
              <a:t>LoRaWAN</a:t>
            </a:r>
            <a:r>
              <a:rPr lang="de-DE" dirty="0"/>
              <a:t> (Long Range Wide Area Network)</a:t>
            </a:r>
          </a:p>
          <a:p>
            <a:pPr lvl="1"/>
            <a:r>
              <a:rPr lang="de-DE" dirty="0"/>
              <a:t>Low Power Wireless Network Protokoll basierend auf </a:t>
            </a:r>
            <a:r>
              <a:rPr lang="de-DE" dirty="0" err="1"/>
              <a:t>LoRa</a:t>
            </a:r>
            <a:r>
              <a:rPr lang="de-DE" dirty="0"/>
              <a:t> Technologie</a:t>
            </a:r>
          </a:p>
          <a:p>
            <a:pPr lvl="1"/>
            <a:r>
              <a:rPr lang="de-DE" dirty="0"/>
              <a:t>Betreiber: </a:t>
            </a:r>
          </a:p>
          <a:p>
            <a:pPr lvl="2"/>
            <a:r>
              <a:rPr lang="de-DE" dirty="0"/>
              <a:t>lokal: FHNW Brugg-Windisch (=&gt; TTN)</a:t>
            </a:r>
          </a:p>
          <a:p>
            <a:pPr lvl="2"/>
            <a:r>
              <a:rPr lang="de-DE" dirty="0"/>
              <a:t>national: Swisscom</a:t>
            </a:r>
          </a:p>
          <a:p>
            <a:pPr lvl="2"/>
            <a:r>
              <a:rPr lang="de-DE" dirty="0"/>
              <a:t>international: The Things Network (TTN)</a:t>
            </a:r>
            <a:br>
              <a:rPr lang="de-DE" dirty="0"/>
            </a:br>
            <a:r>
              <a:rPr lang="de-DE" b="1" dirty="0" err="1">
                <a:solidFill>
                  <a:srgbClr val="0F1887"/>
                </a:solidFill>
              </a:rPr>
              <a:t>LoRa</a:t>
            </a:r>
            <a:r>
              <a:rPr lang="de-DE" b="1" dirty="0">
                <a:solidFill>
                  <a:srgbClr val="0F1887"/>
                </a:solidFill>
              </a:rPr>
              <a:t>-Device =&gt; </a:t>
            </a:r>
            <a:r>
              <a:rPr lang="de-DE" b="1" dirty="0" err="1">
                <a:solidFill>
                  <a:srgbClr val="0F1887"/>
                </a:solidFill>
              </a:rPr>
              <a:t>LoRa</a:t>
            </a:r>
            <a:r>
              <a:rPr lang="de-DE" b="1" dirty="0">
                <a:solidFill>
                  <a:srgbClr val="0F1887"/>
                </a:solidFill>
              </a:rPr>
              <a:t> Gateway =&gt; TTN Server =&gt; Applikation</a:t>
            </a:r>
          </a:p>
        </p:txBody>
      </p:sp>
      <p:sp>
        <p:nvSpPr>
          <p:cNvPr id="4" name="Datumsplatzhalter 3">
            <a:extLst>
              <a:ext uri="{FF2B5EF4-FFF2-40B4-BE49-F238E27FC236}">
                <a16:creationId xmlns:a16="http://schemas.microsoft.com/office/drawing/2014/main" id="{1AE3E2F2-D7B5-A743-B475-D185312A3446}"/>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20A800F4-C79E-7743-B54C-BAAC550CD841}"/>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13E063FF-616D-F144-BF24-48807805D96E}"/>
              </a:ext>
            </a:extLst>
          </p:cNvPr>
          <p:cNvSpPr>
            <a:spLocks noGrp="1"/>
          </p:cNvSpPr>
          <p:nvPr>
            <p:ph type="sldNum" sz="quarter" idx="12"/>
          </p:nvPr>
        </p:nvSpPr>
        <p:spPr/>
        <p:txBody>
          <a:bodyPr/>
          <a:lstStyle/>
          <a:p>
            <a:pPr>
              <a:defRPr/>
            </a:pPr>
            <a:fld id="{883E2366-F660-4431-B6B4-C12EB57AAC9D}" type="slidenum">
              <a:rPr lang="de-CH" smtClean="0"/>
              <a:pPr>
                <a:defRPr/>
              </a:pPr>
              <a:t>34</a:t>
            </a:fld>
            <a:endParaRPr lang="de-CH"/>
          </a:p>
        </p:txBody>
      </p:sp>
    </p:spTree>
    <p:extLst>
      <p:ext uri="{BB962C8B-B14F-4D97-AF65-F5344CB8AC3E}">
        <p14:creationId xmlns:p14="http://schemas.microsoft.com/office/powerpoint/2010/main" val="37199169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EEE5F1-7D45-7348-BB8B-DA2CDF208280}"/>
              </a:ext>
            </a:extLst>
          </p:cNvPr>
          <p:cNvSpPr>
            <a:spLocks noGrp="1"/>
          </p:cNvSpPr>
          <p:nvPr>
            <p:ph type="title"/>
          </p:nvPr>
        </p:nvSpPr>
        <p:spPr/>
        <p:txBody>
          <a:bodyPr/>
          <a:lstStyle/>
          <a:p>
            <a:r>
              <a:rPr lang="de-DE" dirty="0"/>
              <a:t>Internet Protokolle: Auswahl</a:t>
            </a:r>
          </a:p>
        </p:txBody>
      </p:sp>
      <p:sp>
        <p:nvSpPr>
          <p:cNvPr id="3" name="Inhaltsplatzhalter 2">
            <a:extLst>
              <a:ext uri="{FF2B5EF4-FFF2-40B4-BE49-F238E27FC236}">
                <a16:creationId xmlns:a16="http://schemas.microsoft.com/office/drawing/2014/main" id="{AF0D0742-A9E0-5740-B5D2-C08E8281347A}"/>
              </a:ext>
            </a:extLst>
          </p:cNvPr>
          <p:cNvSpPr>
            <a:spLocks noGrp="1"/>
          </p:cNvSpPr>
          <p:nvPr>
            <p:ph idx="1"/>
          </p:nvPr>
        </p:nvSpPr>
        <p:spPr/>
        <p:txBody>
          <a:bodyPr/>
          <a:lstStyle/>
          <a:p>
            <a:r>
              <a:rPr lang="de-DE" dirty="0"/>
              <a:t>HTTP</a:t>
            </a:r>
          </a:p>
          <a:p>
            <a:r>
              <a:rPr lang="de-DE" dirty="0" err="1"/>
              <a:t>WebSocket</a:t>
            </a:r>
            <a:endParaRPr lang="de-DE" dirty="0"/>
          </a:p>
          <a:p>
            <a:r>
              <a:rPr lang="de-DE" dirty="0"/>
              <a:t>MQTT</a:t>
            </a:r>
          </a:p>
        </p:txBody>
      </p:sp>
      <p:sp>
        <p:nvSpPr>
          <p:cNvPr id="4" name="Datumsplatzhalter 3">
            <a:extLst>
              <a:ext uri="{FF2B5EF4-FFF2-40B4-BE49-F238E27FC236}">
                <a16:creationId xmlns:a16="http://schemas.microsoft.com/office/drawing/2014/main" id="{8A869D6C-D1EE-6548-B315-B592F61B5026}"/>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68740378-91A0-294E-BB05-582B06BB97FF}"/>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7BE9CF56-BC71-0443-90AC-ACA19765942F}"/>
              </a:ext>
            </a:extLst>
          </p:cNvPr>
          <p:cNvSpPr>
            <a:spLocks noGrp="1"/>
          </p:cNvSpPr>
          <p:nvPr>
            <p:ph type="sldNum" sz="quarter" idx="12"/>
          </p:nvPr>
        </p:nvSpPr>
        <p:spPr/>
        <p:txBody>
          <a:bodyPr/>
          <a:lstStyle/>
          <a:p>
            <a:pPr>
              <a:defRPr/>
            </a:pPr>
            <a:fld id="{883E2366-F660-4431-B6B4-C12EB57AAC9D}" type="slidenum">
              <a:rPr lang="de-CH" smtClean="0"/>
              <a:pPr>
                <a:defRPr/>
              </a:pPr>
              <a:t>35</a:t>
            </a:fld>
            <a:endParaRPr lang="de-CH"/>
          </a:p>
        </p:txBody>
      </p:sp>
    </p:spTree>
    <p:extLst>
      <p:ext uri="{BB962C8B-B14F-4D97-AF65-F5344CB8AC3E}">
        <p14:creationId xmlns:p14="http://schemas.microsoft.com/office/powerpoint/2010/main" val="9670252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Protokoll Wirrwarr!</a:t>
            </a:r>
          </a:p>
        </p:txBody>
      </p:sp>
      <p:pic>
        <p:nvPicPr>
          <p:cNvPr id="7" name="Inhaltsplatzhalt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3280" y="1763713"/>
            <a:ext cx="6123665" cy="4897437"/>
          </a:xfrm>
        </p:spPr>
      </p:pic>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36</a:t>
            </a:fld>
            <a:endParaRPr lang="de-CH"/>
          </a:p>
        </p:txBody>
      </p:sp>
      <p:sp>
        <p:nvSpPr>
          <p:cNvPr id="8" name="Textfeld 7"/>
          <p:cNvSpPr txBox="1"/>
          <p:nvPr/>
        </p:nvSpPr>
        <p:spPr>
          <a:xfrm>
            <a:off x="2394372" y="6365336"/>
            <a:ext cx="3888432" cy="307777"/>
          </a:xfrm>
          <a:prstGeom prst="rect">
            <a:avLst/>
          </a:prstGeom>
          <a:solidFill>
            <a:schemeClr val="bg1"/>
          </a:solidFill>
        </p:spPr>
        <p:txBody>
          <a:bodyPr wrap="square" rtlCol="0">
            <a:spAutoFit/>
          </a:bodyPr>
          <a:lstStyle/>
          <a:p>
            <a:r>
              <a:rPr lang="de-CH" sz="1400" dirty="0"/>
              <a:t>... viele inkompatible Protokolle</a:t>
            </a:r>
          </a:p>
        </p:txBody>
      </p:sp>
      <p:sp>
        <p:nvSpPr>
          <p:cNvPr id="9" name="Textfeld 8"/>
          <p:cNvSpPr txBox="1"/>
          <p:nvPr/>
        </p:nvSpPr>
        <p:spPr>
          <a:xfrm>
            <a:off x="5832263" y="6365336"/>
            <a:ext cx="2588568" cy="307777"/>
          </a:xfrm>
          <a:prstGeom prst="rect">
            <a:avLst/>
          </a:prstGeom>
          <a:solidFill>
            <a:schemeClr val="bg1"/>
          </a:solidFill>
        </p:spPr>
        <p:txBody>
          <a:bodyPr wrap="square" rtlCol="0">
            <a:spAutoFit/>
          </a:bodyPr>
          <a:lstStyle/>
          <a:p>
            <a:r>
              <a:rPr lang="de-CH" sz="1400" dirty="0"/>
              <a:t>... Internetprotokolle</a:t>
            </a:r>
          </a:p>
        </p:txBody>
      </p:sp>
    </p:spTree>
    <p:extLst>
      <p:ext uri="{BB962C8B-B14F-4D97-AF65-F5344CB8AC3E}">
        <p14:creationId xmlns:p14="http://schemas.microsoft.com/office/powerpoint/2010/main" val="41782564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a:xfrm>
            <a:off x="730204" y="3636615"/>
            <a:ext cx="9213850" cy="3384575"/>
          </a:xfrm>
        </p:spPr>
        <p:txBody>
          <a:bodyPr/>
          <a:lstStyle/>
          <a:p>
            <a:r>
              <a:rPr lang="de-CH" sz="1800" b="1" dirty="0">
                <a:solidFill>
                  <a:srgbClr val="0F1887"/>
                </a:solidFill>
              </a:rPr>
              <a:t>Anwendungsschicht</a:t>
            </a:r>
          </a:p>
          <a:p>
            <a:pPr lvl="1"/>
            <a:r>
              <a:rPr lang="de-CH" sz="1600" dirty="0"/>
              <a:t>Die Anwendungsschicht umfasst alle Protokolle, die mit Anwendungsprogrammen zusammenarbeiten.</a:t>
            </a:r>
          </a:p>
          <a:p>
            <a:r>
              <a:rPr lang="de-CH" sz="1800" b="1" dirty="0">
                <a:solidFill>
                  <a:srgbClr val="0F1887"/>
                </a:solidFill>
              </a:rPr>
              <a:t>Transportschicht</a:t>
            </a:r>
          </a:p>
          <a:p>
            <a:pPr lvl="1"/>
            <a:r>
              <a:rPr lang="de-CH" sz="1600" dirty="0"/>
              <a:t>Die Transportschicht ermöglicht eine Ende-zu-Ende-Kommunikation. </a:t>
            </a:r>
          </a:p>
          <a:p>
            <a:r>
              <a:rPr lang="de-CH" sz="1800" b="1" dirty="0">
                <a:solidFill>
                  <a:srgbClr val="0F1887"/>
                </a:solidFill>
              </a:rPr>
              <a:t>Internetschicht</a:t>
            </a:r>
          </a:p>
          <a:p>
            <a:pPr lvl="1"/>
            <a:r>
              <a:rPr lang="de-CH" sz="1600" dirty="0"/>
              <a:t>Die Internetschicht ist für die Weitervermittlung von Paketen und die </a:t>
            </a:r>
            <a:r>
              <a:rPr lang="de-CH" sz="1600" dirty="0" err="1"/>
              <a:t>Wegewahl</a:t>
            </a:r>
            <a:r>
              <a:rPr lang="de-CH" sz="1600" dirty="0"/>
              <a:t> (Routing) zuständig. Kern dieser Schicht ist das Internet Protocol (IP) in der Version 4 oder 6.</a:t>
            </a:r>
          </a:p>
          <a:p>
            <a:r>
              <a:rPr lang="de-CH" sz="1800" b="1" dirty="0">
                <a:solidFill>
                  <a:srgbClr val="0F1887"/>
                </a:solidFill>
              </a:rPr>
              <a:t>Netzzugangsschicht</a:t>
            </a:r>
          </a:p>
          <a:p>
            <a:pPr lvl="1"/>
            <a:r>
              <a:rPr lang="de-CH" sz="1600" dirty="0"/>
              <a:t>Die Netzzugangsschicht ist als Platzhalter für verschiedene Techniken zur Datenübertragung von Punkt zu Punkt zu verstehen z.B. durch Protokolle wie Ethernet, FDDI, PPP(Punkt-zu-Punkt-Verbindung) oder 802.11 (WLAN).</a:t>
            </a:r>
          </a:p>
        </p:txBody>
      </p:sp>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dirty="0"/>
              <a:t> </a:t>
            </a:r>
            <a:endParaRPr lang="de-CH" dirty="0"/>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37</a:t>
            </a:fld>
            <a:endParaRPr lang="de-CH"/>
          </a:p>
        </p:txBody>
      </p:sp>
      <p:sp>
        <p:nvSpPr>
          <p:cNvPr id="6" name="Titel 5"/>
          <p:cNvSpPr>
            <a:spLocks noGrp="1"/>
          </p:cNvSpPr>
          <p:nvPr>
            <p:ph type="title"/>
          </p:nvPr>
        </p:nvSpPr>
        <p:spPr/>
        <p:txBody>
          <a:bodyPr/>
          <a:lstStyle/>
          <a:p>
            <a:r>
              <a:rPr lang="de-DE" dirty="0"/>
              <a:t>Die Internetprotokollfamilie</a:t>
            </a:r>
            <a:br>
              <a:rPr lang="de-DE" dirty="0"/>
            </a:br>
            <a:endParaRPr lang="de-DE" dirty="0"/>
          </a:p>
        </p:txBody>
      </p:sp>
      <p:pic>
        <p:nvPicPr>
          <p:cNvPr id="8" name="Bild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1908" y="1608232"/>
            <a:ext cx="5298542" cy="2278554"/>
          </a:xfrm>
          <a:prstGeom prst="rect">
            <a:avLst/>
          </a:prstGeom>
        </p:spPr>
      </p:pic>
      <p:sp>
        <p:nvSpPr>
          <p:cNvPr id="9" name="Rechteck 8"/>
          <p:cNvSpPr/>
          <p:nvPr/>
        </p:nvSpPr>
        <p:spPr bwMode="auto">
          <a:xfrm>
            <a:off x="4651908" y="1608232"/>
            <a:ext cx="1309054" cy="2278554"/>
          </a:xfrm>
          <a:prstGeom prst="rect">
            <a:avLst/>
          </a:prstGeom>
          <a:solidFill>
            <a:srgbClr val="FFFFFF">
              <a:alpha val="61961"/>
            </a:srgbClr>
          </a:solidFill>
          <a:ln w="9525" cap="flat" cmpd="sng" algn="ctr">
            <a:solidFill>
              <a:schemeClr val="bg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1135063" rtl="0" eaLnBrk="1" fontAlgn="base" latinLnBrk="0" hangingPunct="1">
              <a:lnSpc>
                <a:spcPct val="100000"/>
              </a:lnSpc>
              <a:spcBef>
                <a:spcPct val="0"/>
              </a:spcBef>
              <a:spcAft>
                <a:spcPct val="0"/>
              </a:spcAft>
              <a:buClrTx/>
              <a:buSzTx/>
              <a:buFontTx/>
              <a:buNone/>
              <a:tabLst/>
            </a:pPr>
            <a:endParaRPr kumimoji="0" lang="de-DE" sz="2300" b="0" i="0" u="none" strike="noStrike" cap="none" normalizeH="0" baseline="0">
              <a:ln>
                <a:solidFill>
                  <a:schemeClr val="bg1"/>
                </a:solidFill>
              </a:ln>
              <a:solidFill>
                <a:schemeClr val="tx1"/>
              </a:solidFill>
              <a:effectLst/>
              <a:latin typeface="Arial" charset="0"/>
            </a:endParaRPr>
          </a:p>
        </p:txBody>
      </p:sp>
    </p:spTree>
    <p:extLst>
      <p:ext uri="{BB962C8B-B14F-4D97-AF65-F5344CB8AC3E}">
        <p14:creationId xmlns:p14="http://schemas.microsoft.com/office/powerpoint/2010/main" val="14183553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361950" lvl="1" indent="-361950">
              <a:buSzPct val="75000"/>
              <a:buFont typeface="Wingdings" pitchFamily="2" charset="2"/>
              <a:buChar char="n"/>
            </a:pPr>
            <a:r>
              <a:rPr lang="de-DE" sz="2400" dirty="0"/>
              <a:t>HTTP/0.9 (1989-1991)</a:t>
            </a:r>
          </a:p>
          <a:p>
            <a:pPr lvl="1"/>
            <a:r>
              <a:rPr lang="de-DE" dirty="0"/>
              <a:t>Roy Fielding, Tim Berners-Lee und andere entwickeln am CERN, das Hypertext Transfer Protocol, zusammen mit den Konzepten URL und HTML. </a:t>
            </a:r>
          </a:p>
          <a:p>
            <a:pPr lvl="1"/>
            <a:r>
              <a:rPr lang="de-DE" dirty="0"/>
              <a:t>Grundlagen des World Wide Web</a:t>
            </a:r>
          </a:p>
          <a:p>
            <a:r>
              <a:rPr lang="de-DE" dirty="0"/>
              <a:t>HTTP/1.0 (1996)</a:t>
            </a:r>
          </a:p>
          <a:p>
            <a:pPr lvl="1"/>
            <a:r>
              <a:rPr lang="de-DE" dirty="0"/>
              <a:t>RFC 1945</a:t>
            </a:r>
          </a:p>
          <a:p>
            <a:pPr lvl="1"/>
            <a:r>
              <a:rPr lang="de-DE" dirty="0"/>
              <a:t>Jede Anfrage baut neue </a:t>
            </a:r>
            <a:br>
              <a:rPr lang="de-DE" dirty="0"/>
            </a:br>
            <a:r>
              <a:rPr lang="de-DE" dirty="0"/>
              <a:t>TCP-Verbindung auf, die nach der </a:t>
            </a:r>
            <a:br>
              <a:rPr lang="de-DE" dirty="0"/>
            </a:br>
            <a:r>
              <a:rPr lang="de-DE" dirty="0"/>
              <a:t>Antwort wieder geschlossen wird</a:t>
            </a:r>
            <a:br>
              <a:rPr lang="de-DE" dirty="0"/>
            </a:br>
            <a:r>
              <a:rPr lang="de-DE" dirty="0"/>
              <a:t> </a:t>
            </a:r>
            <a:br>
              <a:rPr lang="de-DE" dirty="0"/>
            </a:br>
            <a:r>
              <a:rPr lang="de-DE" b="1" dirty="0">
                <a:sym typeface="Wingdings"/>
              </a:rPr>
              <a:t> Effizienzprobleme </a:t>
            </a:r>
            <a:r>
              <a:rPr lang="de-DE" dirty="0">
                <a:sym typeface="Wingdings"/>
              </a:rPr>
              <a:t>wegen</a:t>
            </a:r>
            <a:br>
              <a:rPr lang="de-DE" dirty="0">
                <a:sym typeface="Wingdings"/>
              </a:rPr>
            </a:br>
            <a:r>
              <a:rPr lang="de-DE" dirty="0">
                <a:sym typeface="Wingdings"/>
              </a:rPr>
              <a:t>TCP Slow Start Algorithmus</a:t>
            </a:r>
            <a:endParaRPr lang="de-DE" dirty="0"/>
          </a:p>
        </p:txBody>
      </p:sp>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38</a:t>
            </a:fld>
            <a:endParaRPr lang="de-CH"/>
          </a:p>
        </p:txBody>
      </p:sp>
      <p:sp>
        <p:nvSpPr>
          <p:cNvPr id="6" name="Titel 5"/>
          <p:cNvSpPr>
            <a:spLocks noGrp="1"/>
          </p:cNvSpPr>
          <p:nvPr>
            <p:ph type="title"/>
          </p:nvPr>
        </p:nvSpPr>
        <p:spPr/>
        <p:txBody>
          <a:bodyPr/>
          <a:lstStyle/>
          <a:p>
            <a:r>
              <a:rPr lang="de-DE" dirty="0"/>
              <a:t>HTTP Geschichte (1/2)</a:t>
            </a:r>
          </a:p>
        </p:txBody>
      </p:sp>
      <p:pic>
        <p:nvPicPr>
          <p:cNvPr id="8" name="Bild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5766" y="3708623"/>
            <a:ext cx="3670244" cy="3103563"/>
          </a:xfrm>
          <a:prstGeom prst="rect">
            <a:avLst/>
          </a:prstGeom>
        </p:spPr>
      </p:pic>
    </p:spTree>
    <p:extLst>
      <p:ext uri="{BB962C8B-B14F-4D97-AF65-F5344CB8AC3E}">
        <p14:creationId xmlns:p14="http://schemas.microsoft.com/office/powerpoint/2010/main" val="15115220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b="1" dirty="0">
                <a:solidFill>
                  <a:srgbClr val="0F1887"/>
                </a:solidFill>
              </a:rPr>
              <a:t>HTTP/1.1 (2014)</a:t>
            </a:r>
          </a:p>
          <a:p>
            <a:pPr lvl="1"/>
            <a:r>
              <a:rPr lang="de-DE" dirty="0"/>
              <a:t>RFC 2616</a:t>
            </a:r>
          </a:p>
          <a:p>
            <a:pPr lvl="1"/>
            <a:r>
              <a:rPr lang="de-DE" dirty="0"/>
              <a:t>Persistent Connection &amp; HTTP </a:t>
            </a:r>
            <a:r>
              <a:rPr lang="de-DE" dirty="0" err="1"/>
              <a:t>Pipelining</a:t>
            </a:r>
            <a:r>
              <a:rPr lang="de-DE" dirty="0"/>
              <a:t>:</a:t>
            </a:r>
            <a:br>
              <a:rPr lang="de-DE" dirty="0"/>
            </a:br>
            <a:r>
              <a:rPr lang="de-DE" dirty="0"/>
              <a:t>Erlaubt mehrere Request/Response </a:t>
            </a:r>
            <a:br>
              <a:rPr lang="de-DE" dirty="0"/>
            </a:br>
            <a:r>
              <a:rPr lang="de-DE" dirty="0"/>
              <a:t>über die gleiche Verbindung, d.h.</a:t>
            </a:r>
            <a:br>
              <a:rPr lang="de-DE" dirty="0"/>
            </a:br>
            <a:r>
              <a:rPr lang="de-DE" dirty="0"/>
              <a:t>keine Verbindungsabbau.</a:t>
            </a:r>
          </a:p>
          <a:p>
            <a:pPr lvl="1"/>
            <a:r>
              <a:rPr lang="de-DE" dirty="0"/>
              <a:t>Caching:</a:t>
            </a:r>
            <a:br>
              <a:rPr lang="de-DE" dirty="0"/>
            </a:br>
            <a:r>
              <a:rPr lang="de-DE" dirty="0"/>
              <a:t>Zusätzliche Header Felder, um das Caching besser kontrollieren zu können.</a:t>
            </a:r>
          </a:p>
          <a:p>
            <a:pPr lvl="1"/>
            <a:r>
              <a:rPr lang="de-DE" dirty="0" err="1"/>
              <a:t>Method</a:t>
            </a:r>
            <a:r>
              <a:rPr lang="de-DE" dirty="0"/>
              <a:t> OPTIONS:</a:t>
            </a:r>
            <a:br>
              <a:rPr lang="de-DE" dirty="0"/>
            </a:br>
            <a:r>
              <a:rPr lang="de-DE" dirty="0"/>
              <a:t>Ein Client kann mit der HTTP Methode die Fähigkeiten des HTTP Servers abfragen</a:t>
            </a:r>
          </a:p>
          <a:p>
            <a:pPr lvl="1"/>
            <a:r>
              <a:rPr lang="de-DE" dirty="0"/>
              <a:t>...</a:t>
            </a:r>
          </a:p>
          <a:p>
            <a:r>
              <a:rPr lang="de-DE" dirty="0"/>
              <a:t>HTTP/2 (seit 2015) </a:t>
            </a:r>
            <a:r>
              <a:rPr lang="de-DE" dirty="0">
                <a:sym typeface="Wingdings"/>
              </a:rPr>
              <a:t> RFC 7540</a:t>
            </a:r>
            <a:endParaRPr lang="de-DE" dirty="0"/>
          </a:p>
        </p:txBody>
      </p:sp>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39</a:t>
            </a:fld>
            <a:endParaRPr lang="de-CH"/>
          </a:p>
        </p:txBody>
      </p:sp>
      <p:sp>
        <p:nvSpPr>
          <p:cNvPr id="6" name="Titel 5"/>
          <p:cNvSpPr>
            <a:spLocks noGrp="1"/>
          </p:cNvSpPr>
          <p:nvPr>
            <p:ph type="title"/>
          </p:nvPr>
        </p:nvSpPr>
        <p:spPr/>
        <p:txBody>
          <a:bodyPr/>
          <a:lstStyle/>
          <a:p>
            <a:r>
              <a:rPr lang="de-DE" dirty="0"/>
              <a:t>HTTP Geschichte (2/2)</a:t>
            </a:r>
          </a:p>
        </p:txBody>
      </p:sp>
      <p:pic>
        <p:nvPicPr>
          <p:cNvPr id="7" name="Bild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2858" y="1763713"/>
            <a:ext cx="2725277" cy="1870373"/>
          </a:xfrm>
          <a:prstGeom prst="rect">
            <a:avLst/>
          </a:prstGeom>
        </p:spPr>
      </p:pic>
    </p:spTree>
    <p:extLst>
      <p:ext uri="{BB962C8B-B14F-4D97-AF65-F5344CB8AC3E}">
        <p14:creationId xmlns:p14="http://schemas.microsoft.com/office/powerpoint/2010/main" val="1566966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el 1"/>
          <p:cNvSpPr>
            <a:spLocks noGrp="1"/>
          </p:cNvSpPr>
          <p:nvPr>
            <p:ph type="title"/>
          </p:nvPr>
        </p:nvSpPr>
        <p:spPr/>
        <p:txBody>
          <a:bodyPr/>
          <a:lstStyle/>
          <a:p>
            <a:r>
              <a:rPr lang="de-CH" dirty="0"/>
              <a:t>Übersicht</a:t>
            </a:r>
          </a:p>
        </p:txBody>
      </p:sp>
      <p:sp>
        <p:nvSpPr>
          <p:cNvPr id="3" name="Inhaltsplatzhalter 2"/>
          <p:cNvSpPr>
            <a:spLocks noGrp="1"/>
          </p:cNvSpPr>
          <p:nvPr>
            <p:ph idx="1"/>
          </p:nvPr>
        </p:nvSpPr>
        <p:spPr/>
        <p:txBody>
          <a:bodyPr/>
          <a:lstStyle/>
          <a:p>
            <a:pPr>
              <a:defRPr/>
            </a:pPr>
            <a:r>
              <a:rPr lang="de-CH" dirty="0"/>
              <a:t>Inhalte</a:t>
            </a:r>
          </a:p>
          <a:p>
            <a:pPr lvl="1">
              <a:defRPr/>
            </a:pPr>
            <a:r>
              <a:rPr lang="de-CH" dirty="0"/>
              <a:t>Einführung: Lernziele</a:t>
            </a:r>
          </a:p>
          <a:p>
            <a:pPr lvl="1">
              <a:defRPr/>
            </a:pPr>
            <a:r>
              <a:rPr lang="de-CH" dirty="0"/>
              <a:t>Szenarien </a:t>
            </a:r>
            <a:r>
              <a:rPr lang="de-CH" dirty="0" err="1"/>
              <a:t>IoT</a:t>
            </a:r>
            <a:r>
              <a:rPr lang="de-CH" dirty="0"/>
              <a:t>: Vorstellung und Problemstellung</a:t>
            </a:r>
          </a:p>
          <a:p>
            <a:pPr lvl="1">
              <a:defRPr/>
            </a:pPr>
            <a:r>
              <a:rPr lang="de-CH" dirty="0"/>
              <a:t>Theorie </a:t>
            </a:r>
            <a:r>
              <a:rPr lang="de-CH" dirty="0" err="1"/>
              <a:t>IoT</a:t>
            </a:r>
            <a:endParaRPr lang="de-CH" dirty="0"/>
          </a:p>
          <a:p>
            <a:pPr lvl="1">
              <a:defRPr/>
            </a:pPr>
            <a:r>
              <a:rPr lang="de-CH" dirty="0"/>
              <a:t>Szenarien </a:t>
            </a:r>
            <a:r>
              <a:rPr lang="de-CH" dirty="0" err="1"/>
              <a:t>IoT</a:t>
            </a:r>
            <a:r>
              <a:rPr lang="de-CH" dirty="0"/>
              <a:t>: Diskussion / Lösungsvorschläge</a:t>
            </a:r>
          </a:p>
          <a:p>
            <a:pPr>
              <a:defRPr/>
            </a:pPr>
            <a:r>
              <a:rPr lang="de-CH" dirty="0"/>
              <a:t>Aufbau der Veranstaltung</a:t>
            </a:r>
          </a:p>
          <a:p>
            <a:pPr lvl="1">
              <a:defRPr/>
            </a:pPr>
            <a:r>
              <a:rPr lang="de-CH" dirty="0">
                <a:ea typeface="+mn-ea"/>
                <a:cs typeface="+mn-cs"/>
              </a:rPr>
              <a:t>Wissensvermittlung mit Folien</a:t>
            </a:r>
          </a:p>
          <a:p>
            <a:pPr lvl="1">
              <a:defRPr/>
            </a:pPr>
            <a:r>
              <a:rPr lang="de-CH" dirty="0">
                <a:ea typeface="+mn-ea"/>
                <a:cs typeface="+mn-cs"/>
              </a:rPr>
              <a:t>Vertiefung mit Diskussionen</a:t>
            </a:r>
          </a:p>
        </p:txBody>
      </p:sp>
      <p:sp>
        <p:nvSpPr>
          <p:cNvPr id="3076" name="Datumsplatzhalter 3"/>
          <p:cNvSpPr>
            <a:spLocks noGrp="1"/>
          </p:cNvSpPr>
          <p:nvPr>
            <p:ph type="dt" sz="quarter" idx="10"/>
          </p:nvPr>
        </p:nvSpPr>
        <p:spPr>
          <a:noFill/>
        </p:spPr>
        <p:txBody>
          <a:bodyPr/>
          <a:lstStyle/>
          <a:p>
            <a:fld id="{9B278B6C-0CC3-4C73-8843-A3F3631B26AB}" type="datetime4">
              <a:rPr lang="de-DE" smtClean="0"/>
              <a:pPr/>
              <a:t>19. Oktober 2019</a:t>
            </a:fld>
            <a:r>
              <a:rPr lang="de-DE"/>
              <a:t> </a:t>
            </a:r>
            <a:endParaRPr lang="de-CH"/>
          </a:p>
        </p:txBody>
      </p:sp>
      <p:sp>
        <p:nvSpPr>
          <p:cNvPr id="3077" name="Fußzeilenplatzhalter 4"/>
          <p:cNvSpPr>
            <a:spLocks noGrp="1"/>
          </p:cNvSpPr>
          <p:nvPr>
            <p:ph type="ftr" sz="quarter" idx="11"/>
          </p:nvPr>
        </p:nvSpPr>
        <p:spPr>
          <a:noFill/>
        </p:spPr>
        <p:txBody>
          <a:bodyPr/>
          <a:lstStyle/>
          <a:p>
            <a:r>
              <a:rPr lang="de-CH"/>
              <a:t>(C) Hochschule für Technik, FHNW</a:t>
            </a:r>
          </a:p>
        </p:txBody>
      </p:sp>
      <p:sp>
        <p:nvSpPr>
          <p:cNvPr id="3078" name="Foliennummernplatzhalter 5"/>
          <p:cNvSpPr>
            <a:spLocks noGrp="1"/>
          </p:cNvSpPr>
          <p:nvPr>
            <p:ph type="sldNum" sz="quarter" idx="12"/>
          </p:nvPr>
        </p:nvSpPr>
        <p:spPr>
          <a:noFill/>
        </p:spPr>
        <p:txBody>
          <a:bodyPr/>
          <a:lstStyle/>
          <a:p>
            <a:fld id="{EDA038CA-59AC-49D9-93E8-E0B59CDFC9C7}" type="slidenum">
              <a:rPr lang="de-CH" smtClean="0"/>
              <a:pPr/>
              <a:t>4</a:t>
            </a:fld>
            <a:endParaRPr lang="de-CH"/>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40</a:t>
            </a:fld>
            <a:endParaRPr lang="de-CH"/>
          </a:p>
        </p:txBody>
      </p:sp>
      <p:sp>
        <p:nvSpPr>
          <p:cNvPr id="6" name="Titel 5"/>
          <p:cNvSpPr>
            <a:spLocks noGrp="1"/>
          </p:cNvSpPr>
          <p:nvPr>
            <p:ph type="title"/>
          </p:nvPr>
        </p:nvSpPr>
        <p:spPr/>
        <p:txBody>
          <a:bodyPr/>
          <a:lstStyle/>
          <a:p>
            <a:r>
              <a:rPr lang="de-DE" dirty="0"/>
              <a:t>HTTP Basics</a:t>
            </a:r>
          </a:p>
        </p:txBody>
      </p:sp>
      <p:sp>
        <p:nvSpPr>
          <p:cNvPr id="8" name="Inhaltsplatzhalter 7"/>
          <p:cNvSpPr>
            <a:spLocks noGrp="1"/>
          </p:cNvSpPr>
          <p:nvPr>
            <p:ph idx="1"/>
          </p:nvPr>
        </p:nvSpPr>
        <p:spPr>
          <a:xfrm>
            <a:off x="741362" y="1705840"/>
            <a:ext cx="9213850" cy="4897437"/>
          </a:xfrm>
        </p:spPr>
        <p:txBody>
          <a:bodyPr/>
          <a:lstStyle/>
          <a:p>
            <a:r>
              <a:rPr lang="de-DE" dirty="0" err="1"/>
              <a:t>Stateless</a:t>
            </a:r>
            <a:r>
              <a:rPr lang="de-DE" dirty="0"/>
              <a:t> vs. </a:t>
            </a:r>
            <a:r>
              <a:rPr lang="de-DE" dirty="0" err="1"/>
              <a:t>Stateful</a:t>
            </a:r>
            <a:endParaRPr lang="de-DE" dirty="0"/>
          </a:p>
          <a:p>
            <a:pPr lvl="1"/>
            <a:r>
              <a:rPr lang="de-DE" b="1" dirty="0">
                <a:solidFill>
                  <a:srgbClr val="0F1887"/>
                </a:solidFill>
              </a:rPr>
              <a:t>HTTP ist „</a:t>
            </a:r>
            <a:r>
              <a:rPr lang="de-DE" b="1" dirty="0" err="1">
                <a:solidFill>
                  <a:srgbClr val="0F1887"/>
                </a:solidFill>
              </a:rPr>
              <a:t>stateless</a:t>
            </a:r>
            <a:r>
              <a:rPr lang="de-DE" b="1" dirty="0">
                <a:solidFill>
                  <a:srgbClr val="0F1887"/>
                </a:solidFill>
              </a:rPr>
              <a:t>“</a:t>
            </a:r>
          </a:p>
          <a:p>
            <a:pPr lvl="1"/>
            <a:r>
              <a:rPr lang="de-DE" dirty="0"/>
              <a:t>„</a:t>
            </a:r>
            <a:r>
              <a:rPr lang="de-DE" dirty="0" err="1"/>
              <a:t>stateful</a:t>
            </a:r>
            <a:r>
              <a:rPr lang="de-DE" dirty="0"/>
              <a:t>“ muss vom Server mit Session-Management unterstützt werden. Die entsprechende </a:t>
            </a:r>
            <a:r>
              <a:rPr lang="de-DE" dirty="0" err="1"/>
              <a:t>SessionId</a:t>
            </a:r>
            <a:r>
              <a:rPr lang="de-DE" dirty="0"/>
              <a:t> wird an der Client übertragen, dort z.B. in einem Cookie gespeichert und bei jedem neuen Request an der Server übertragen, so dass dieser die korrekte Session wieder laden kann.</a:t>
            </a:r>
          </a:p>
          <a:p>
            <a:r>
              <a:rPr lang="de-DE" b="1" dirty="0">
                <a:solidFill>
                  <a:srgbClr val="0F1887"/>
                </a:solidFill>
              </a:rPr>
              <a:t>URL</a:t>
            </a:r>
            <a:r>
              <a:rPr lang="de-DE" dirty="0">
                <a:solidFill>
                  <a:srgbClr val="0F1887"/>
                </a:solidFill>
              </a:rPr>
              <a:t> </a:t>
            </a:r>
            <a:r>
              <a:rPr lang="de-DE" dirty="0"/>
              <a:t>(Uniform </a:t>
            </a:r>
            <a:r>
              <a:rPr lang="de-DE" dirty="0" err="1"/>
              <a:t>Resource</a:t>
            </a:r>
            <a:r>
              <a:rPr lang="de-DE" dirty="0"/>
              <a:t> Locator)</a:t>
            </a:r>
          </a:p>
          <a:p>
            <a:pPr lvl="1"/>
            <a:r>
              <a:rPr lang="de-DE" dirty="0"/>
              <a:t>Default Protokoll: HTTP (oder HTTPS)</a:t>
            </a:r>
          </a:p>
          <a:p>
            <a:pPr lvl="1"/>
            <a:r>
              <a:rPr lang="de-DE" dirty="0"/>
              <a:t>Default Port: 80 (oder 8443)</a:t>
            </a:r>
          </a:p>
          <a:p>
            <a:pPr lvl="1"/>
            <a:endParaRPr lang="de-DE" dirty="0"/>
          </a:p>
          <a:p>
            <a:pPr marL="541337" lvl="1" indent="0">
              <a:buNone/>
            </a:pPr>
            <a:r>
              <a:rPr lang="de-DE" dirty="0"/>
              <a:t>	http://www.domain.com:1234/</a:t>
            </a:r>
            <a:r>
              <a:rPr lang="de-DE" dirty="0" err="1"/>
              <a:t>path</a:t>
            </a:r>
            <a:r>
              <a:rPr lang="de-DE" dirty="0"/>
              <a:t>/</a:t>
            </a:r>
            <a:r>
              <a:rPr lang="de-DE" dirty="0" err="1"/>
              <a:t>to</a:t>
            </a:r>
            <a:r>
              <a:rPr lang="de-DE" dirty="0"/>
              <a:t>/</a:t>
            </a:r>
            <a:r>
              <a:rPr lang="de-DE" dirty="0" err="1"/>
              <a:t>resources?a</a:t>
            </a:r>
            <a:r>
              <a:rPr lang="de-DE" dirty="0"/>
              <a:t>=</a:t>
            </a:r>
            <a:r>
              <a:rPr lang="de-DE" dirty="0" err="1"/>
              <a:t>b&amp;x</a:t>
            </a:r>
            <a:r>
              <a:rPr lang="de-DE" dirty="0"/>
              <a:t>=</a:t>
            </a:r>
            <a:r>
              <a:rPr lang="de-DE" dirty="0" err="1"/>
              <a:t>y</a:t>
            </a:r>
            <a:endParaRPr lang="de-DE" dirty="0"/>
          </a:p>
          <a:p>
            <a:pPr marL="541337" lvl="1" indent="0">
              <a:buNone/>
            </a:pPr>
            <a:endParaRPr lang="de-DE" dirty="0"/>
          </a:p>
          <a:p>
            <a:pPr marL="541337" lvl="1" indent="0">
              <a:buNone/>
            </a:pPr>
            <a:endParaRPr lang="de-DE" dirty="0"/>
          </a:p>
        </p:txBody>
      </p:sp>
      <p:cxnSp>
        <p:nvCxnSpPr>
          <p:cNvPr id="10" name="Gerade Verbindung 9"/>
          <p:cNvCxnSpPr/>
          <p:nvPr/>
        </p:nvCxnSpPr>
        <p:spPr bwMode="auto">
          <a:xfrm>
            <a:off x="1621538" y="5796855"/>
            <a:ext cx="504056" cy="0"/>
          </a:xfrm>
          <a:prstGeom prst="line">
            <a:avLst/>
          </a:prstGeom>
          <a:solidFill>
            <a:srgbClr val="9999CC"/>
          </a:solidFill>
          <a:ln w="76200" cap="flat" cmpd="sng" algn="ctr">
            <a:solidFill>
              <a:srgbClr val="FF0000"/>
            </a:solidFill>
            <a:prstDash val="solid"/>
            <a:round/>
            <a:headEnd type="none" w="med" len="med"/>
            <a:tailEnd type="none" w="med" len="med"/>
          </a:ln>
          <a:effectLst/>
        </p:spPr>
      </p:cxnSp>
      <p:cxnSp>
        <p:nvCxnSpPr>
          <p:cNvPr id="14" name="Gerade Verbindung 13"/>
          <p:cNvCxnSpPr/>
          <p:nvPr/>
        </p:nvCxnSpPr>
        <p:spPr bwMode="auto">
          <a:xfrm>
            <a:off x="4370381" y="5796855"/>
            <a:ext cx="528493" cy="6441"/>
          </a:xfrm>
          <a:prstGeom prst="line">
            <a:avLst/>
          </a:prstGeom>
          <a:solidFill>
            <a:srgbClr val="9999CC"/>
          </a:solidFill>
          <a:ln w="76200" cap="flat" cmpd="sng" algn="ctr">
            <a:solidFill>
              <a:srgbClr val="FF0000"/>
            </a:solidFill>
            <a:prstDash val="solid"/>
            <a:round/>
            <a:headEnd type="none" w="med" len="med"/>
            <a:tailEnd type="none" w="med" len="med"/>
          </a:ln>
          <a:effectLst/>
        </p:spPr>
      </p:cxnSp>
      <p:cxnSp>
        <p:nvCxnSpPr>
          <p:cNvPr id="18" name="Gerade Verbindung 17"/>
          <p:cNvCxnSpPr/>
          <p:nvPr/>
        </p:nvCxnSpPr>
        <p:spPr bwMode="auto">
          <a:xfrm>
            <a:off x="2255023" y="5796855"/>
            <a:ext cx="2016224" cy="3221"/>
          </a:xfrm>
          <a:prstGeom prst="line">
            <a:avLst/>
          </a:prstGeom>
          <a:solidFill>
            <a:srgbClr val="9999CC"/>
          </a:solidFill>
          <a:ln w="76200" cap="flat" cmpd="sng" algn="ctr">
            <a:solidFill>
              <a:srgbClr val="FF0000"/>
            </a:solidFill>
            <a:prstDash val="solid"/>
            <a:round/>
            <a:headEnd type="none" w="med" len="med"/>
            <a:tailEnd type="none" w="med" len="med"/>
          </a:ln>
          <a:effectLst/>
        </p:spPr>
      </p:cxnSp>
      <p:cxnSp>
        <p:nvCxnSpPr>
          <p:cNvPr id="19" name="Gerade Verbindung 18"/>
          <p:cNvCxnSpPr/>
          <p:nvPr/>
        </p:nvCxnSpPr>
        <p:spPr bwMode="auto">
          <a:xfrm flipV="1">
            <a:off x="7120856" y="5793635"/>
            <a:ext cx="964283" cy="3220"/>
          </a:xfrm>
          <a:prstGeom prst="line">
            <a:avLst/>
          </a:prstGeom>
          <a:solidFill>
            <a:srgbClr val="9999CC"/>
          </a:solidFill>
          <a:ln w="76200" cap="flat" cmpd="sng" algn="ctr">
            <a:solidFill>
              <a:srgbClr val="FF0000"/>
            </a:solidFill>
            <a:prstDash val="solid"/>
            <a:round/>
            <a:headEnd type="none" w="med" len="med"/>
            <a:tailEnd type="none" w="med" len="med"/>
          </a:ln>
          <a:effectLst/>
        </p:spPr>
      </p:cxnSp>
      <p:cxnSp>
        <p:nvCxnSpPr>
          <p:cNvPr id="22" name="Gerade Verbindung 21"/>
          <p:cNvCxnSpPr/>
          <p:nvPr/>
        </p:nvCxnSpPr>
        <p:spPr bwMode="auto">
          <a:xfrm flipV="1">
            <a:off x="4998008" y="5796855"/>
            <a:ext cx="2000209" cy="12882"/>
          </a:xfrm>
          <a:prstGeom prst="line">
            <a:avLst/>
          </a:prstGeom>
          <a:solidFill>
            <a:srgbClr val="9999CC"/>
          </a:solidFill>
          <a:ln w="76200" cap="flat" cmpd="sng" algn="ctr">
            <a:solidFill>
              <a:srgbClr val="FF0000"/>
            </a:solidFill>
            <a:prstDash val="solid"/>
            <a:round/>
            <a:headEnd type="none" w="med" len="med"/>
            <a:tailEnd type="none" w="med" len="med"/>
          </a:ln>
          <a:effectLst/>
        </p:spPr>
      </p:cxnSp>
      <p:sp>
        <p:nvSpPr>
          <p:cNvPr id="25" name="Textfeld 24"/>
          <p:cNvSpPr txBox="1"/>
          <p:nvPr/>
        </p:nvSpPr>
        <p:spPr>
          <a:xfrm>
            <a:off x="1494767" y="5989030"/>
            <a:ext cx="899605" cy="307777"/>
          </a:xfrm>
          <a:prstGeom prst="rect">
            <a:avLst/>
          </a:prstGeom>
          <a:noFill/>
        </p:spPr>
        <p:txBody>
          <a:bodyPr wrap="none" rtlCol="0">
            <a:spAutoFit/>
          </a:bodyPr>
          <a:lstStyle/>
          <a:p>
            <a:r>
              <a:rPr lang="de-DE" sz="1400" b="1" dirty="0" err="1">
                <a:solidFill>
                  <a:srgbClr val="FF0000"/>
                </a:solidFill>
              </a:rPr>
              <a:t>protocol</a:t>
            </a:r>
            <a:endParaRPr lang="de-DE" sz="1400" b="1" dirty="0">
              <a:solidFill>
                <a:srgbClr val="FF0000"/>
              </a:solidFill>
            </a:endParaRPr>
          </a:p>
        </p:txBody>
      </p:sp>
      <p:sp>
        <p:nvSpPr>
          <p:cNvPr id="26" name="Textfeld 25"/>
          <p:cNvSpPr txBox="1"/>
          <p:nvPr/>
        </p:nvSpPr>
        <p:spPr>
          <a:xfrm>
            <a:off x="2913120" y="5981559"/>
            <a:ext cx="561372" cy="307777"/>
          </a:xfrm>
          <a:prstGeom prst="rect">
            <a:avLst/>
          </a:prstGeom>
          <a:noFill/>
        </p:spPr>
        <p:txBody>
          <a:bodyPr wrap="none" rtlCol="0">
            <a:spAutoFit/>
          </a:bodyPr>
          <a:lstStyle/>
          <a:p>
            <a:r>
              <a:rPr lang="de-DE" sz="1400" b="1" dirty="0">
                <a:solidFill>
                  <a:srgbClr val="FF0000"/>
                </a:solidFill>
              </a:rPr>
              <a:t>host</a:t>
            </a:r>
          </a:p>
        </p:txBody>
      </p:sp>
      <p:sp>
        <p:nvSpPr>
          <p:cNvPr id="27" name="Textfeld 26"/>
          <p:cNvSpPr txBox="1"/>
          <p:nvPr/>
        </p:nvSpPr>
        <p:spPr>
          <a:xfrm>
            <a:off x="4382134" y="5981559"/>
            <a:ext cx="532518" cy="307777"/>
          </a:xfrm>
          <a:prstGeom prst="rect">
            <a:avLst/>
          </a:prstGeom>
          <a:noFill/>
        </p:spPr>
        <p:txBody>
          <a:bodyPr wrap="none" rtlCol="0">
            <a:spAutoFit/>
          </a:bodyPr>
          <a:lstStyle/>
          <a:p>
            <a:r>
              <a:rPr lang="de-DE" sz="1400" b="1" dirty="0" err="1">
                <a:solidFill>
                  <a:srgbClr val="FF0000"/>
                </a:solidFill>
              </a:rPr>
              <a:t>port</a:t>
            </a:r>
            <a:endParaRPr lang="de-DE" sz="1400" b="1" dirty="0">
              <a:solidFill>
                <a:srgbClr val="FF0000"/>
              </a:solidFill>
            </a:endParaRPr>
          </a:p>
        </p:txBody>
      </p:sp>
      <p:sp>
        <p:nvSpPr>
          <p:cNvPr id="28" name="Textfeld 27"/>
          <p:cNvSpPr txBox="1"/>
          <p:nvPr/>
        </p:nvSpPr>
        <p:spPr>
          <a:xfrm>
            <a:off x="5419178" y="5993134"/>
            <a:ext cx="1367682" cy="307777"/>
          </a:xfrm>
          <a:prstGeom prst="rect">
            <a:avLst/>
          </a:prstGeom>
          <a:noFill/>
        </p:spPr>
        <p:txBody>
          <a:bodyPr wrap="none" rtlCol="0">
            <a:spAutoFit/>
          </a:bodyPr>
          <a:lstStyle/>
          <a:p>
            <a:r>
              <a:rPr lang="de-DE" sz="1400" b="1" dirty="0" err="1">
                <a:solidFill>
                  <a:srgbClr val="FF0000"/>
                </a:solidFill>
              </a:rPr>
              <a:t>resource</a:t>
            </a:r>
            <a:r>
              <a:rPr lang="de-DE" sz="1400" b="1" dirty="0">
                <a:solidFill>
                  <a:srgbClr val="FF0000"/>
                </a:solidFill>
              </a:rPr>
              <a:t> </a:t>
            </a:r>
            <a:r>
              <a:rPr lang="de-DE" sz="1400" b="1" dirty="0" err="1">
                <a:solidFill>
                  <a:srgbClr val="FF0000"/>
                </a:solidFill>
              </a:rPr>
              <a:t>path</a:t>
            </a:r>
            <a:endParaRPr lang="de-DE" sz="1400" b="1" dirty="0">
              <a:solidFill>
                <a:srgbClr val="FF0000"/>
              </a:solidFill>
            </a:endParaRPr>
          </a:p>
        </p:txBody>
      </p:sp>
      <p:sp>
        <p:nvSpPr>
          <p:cNvPr id="29" name="Textfeld 28"/>
          <p:cNvSpPr txBox="1"/>
          <p:nvPr/>
        </p:nvSpPr>
        <p:spPr>
          <a:xfrm>
            <a:off x="7267009" y="5980070"/>
            <a:ext cx="671979" cy="307777"/>
          </a:xfrm>
          <a:prstGeom prst="rect">
            <a:avLst/>
          </a:prstGeom>
          <a:noFill/>
        </p:spPr>
        <p:txBody>
          <a:bodyPr wrap="none" rtlCol="0">
            <a:spAutoFit/>
          </a:bodyPr>
          <a:lstStyle/>
          <a:p>
            <a:r>
              <a:rPr lang="de-DE" sz="1400" b="1" dirty="0" err="1">
                <a:solidFill>
                  <a:srgbClr val="FF0000"/>
                </a:solidFill>
              </a:rPr>
              <a:t>query</a:t>
            </a:r>
            <a:endParaRPr lang="de-DE" sz="1400" b="1" dirty="0">
              <a:solidFill>
                <a:srgbClr val="FF0000"/>
              </a:solidFill>
            </a:endParaRPr>
          </a:p>
        </p:txBody>
      </p:sp>
    </p:spTree>
    <p:extLst>
      <p:ext uri="{BB962C8B-B14F-4D97-AF65-F5344CB8AC3E}">
        <p14:creationId xmlns:p14="http://schemas.microsoft.com/office/powerpoint/2010/main" val="15784214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41</a:t>
            </a:fld>
            <a:endParaRPr lang="de-CH"/>
          </a:p>
        </p:txBody>
      </p:sp>
      <p:sp>
        <p:nvSpPr>
          <p:cNvPr id="6" name="Titel 5"/>
          <p:cNvSpPr>
            <a:spLocks noGrp="1"/>
          </p:cNvSpPr>
          <p:nvPr>
            <p:ph type="title"/>
          </p:nvPr>
        </p:nvSpPr>
        <p:spPr/>
        <p:txBody>
          <a:bodyPr/>
          <a:lstStyle/>
          <a:p>
            <a:r>
              <a:rPr lang="de-DE" dirty="0"/>
              <a:t>HTTP </a:t>
            </a:r>
            <a:r>
              <a:rPr lang="de-DE" dirty="0" err="1"/>
              <a:t>Methods</a:t>
            </a:r>
            <a:endParaRPr lang="de-DE" dirty="0"/>
          </a:p>
        </p:txBody>
      </p:sp>
      <p:sp>
        <p:nvSpPr>
          <p:cNvPr id="8" name="Inhaltsplatzhalter 7"/>
          <p:cNvSpPr>
            <a:spLocks noGrp="1"/>
          </p:cNvSpPr>
          <p:nvPr>
            <p:ph idx="1"/>
          </p:nvPr>
        </p:nvSpPr>
        <p:spPr>
          <a:xfrm>
            <a:off x="738188" y="1705840"/>
            <a:ext cx="9213850" cy="4897437"/>
          </a:xfrm>
        </p:spPr>
        <p:txBody>
          <a:bodyPr/>
          <a:lstStyle/>
          <a:p>
            <a:r>
              <a:rPr lang="de-DE" sz="2000" b="1" dirty="0">
                <a:solidFill>
                  <a:srgbClr val="0F1887"/>
                </a:solidFill>
              </a:rPr>
              <a:t>GET</a:t>
            </a:r>
          </a:p>
          <a:p>
            <a:pPr lvl="1"/>
            <a:r>
              <a:rPr lang="de-DE" sz="1800" dirty="0"/>
              <a:t>Lesen (Read) einer Ressource</a:t>
            </a:r>
          </a:p>
          <a:p>
            <a:pPr lvl="1"/>
            <a:r>
              <a:rPr lang="de-DE" sz="1800" dirty="0"/>
              <a:t>Muss </a:t>
            </a:r>
            <a:r>
              <a:rPr lang="de-DE" sz="1800" b="1" dirty="0" err="1">
                <a:solidFill>
                  <a:srgbClr val="0F1887"/>
                </a:solidFill>
              </a:rPr>
              <a:t>idempotent</a:t>
            </a:r>
            <a:r>
              <a:rPr lang="de-DE" sz="1800" dirty="0">
                <a:solidFill>
                  <a:srgbClr val="0F1887"/>
                </a:solidFill>
              </a:rPr>
              <a:t> </a:t>
            </a:r>
            <a:r>
              <a:rPr lang="de-DE" sz="1800" dirty="0"/>
              <a:t>sein</a:t>
            </a:r>
          </a:p>
          <a:p>
            <a:pPr lvl="1"/>
            <a:r>
              <a:rPr lang="de-DE" sz="1800" dirty="0"/>
              <a:t>URL sollte auf 255 Bytes begrenzt werden</a:t>
            </a:r>
          </a:p>
          <a:p>
            <a:r>
              <a:rPr lang="de-DE" sz="2000" b="1" dirty="0">
                <a:solidFill>
                  <a:srgbClr val="0F1887"/>
                </a:solidFill>
              </a:rPr>
              <a:t>POST</a:t>
            </a:r>
          </a:p>
          <a:p>
            <a:pPr lvl="1"/>
            <a:r>
              <a:rPr lang="de-DE" sz="1800" dirty="0"/>
              <a:t>Erzeugen (Create) einer neuen Ressource</a:t>
            </a:r>
          </a:p>
          <a:p>
            <a:pPr lvl="1"/>
            <a:r>
              <a:rPr lang="de-DE" sz="1800" dirty="0"/>
              <a:t>Daten befinden sich nicht in der URL, sondern werden als Payload dem Request angehängt</a:t>
            </a:r>
          </a:p>
          <a:p>
            <a:r>
              <a:rPr lang="de-DE" sz="2000" b="1" dirty="0">
                <a:solidFill>
                  <a:srgbClr val="0F1887"/>
                </a:solidFill>
              </a:rPr>
              <a:t>PUT</a:t>
            </a:r>
          </a:p>
          <a:p>
            <a:pPr lvl="1"/>
            <a:r>
              <a:rPr lang="de-CH" sz="1800" dirty="0"/>
              <a:t>Ändern (Update) einer vorhanden Ressource</a:t>
            </a:r>
          </a:p>
          <a:p>
            <a:pPr lvl="1"/>
            <a:r>
              <a:rPr lang="de-DE" sz="1800" dirty="0"/>
              <a:t>Daten befinden sich nicht in der URL, sondern werden als Payload dem Request angehängt</a:t>
            </a:r>
          </a:p>
          <a:p>
            <a:r>
              <a:rPr lang="de-DE" sz="2000" b="1" dirty="0">
                <a:solidFill>
                  <a:srgbClr val="0F1887"/>
                </a:solidFill>
              </a:rPr>
              <a:t>DELETE</a:t>
            </a:r>
          </a:p>
          <a:p>
            <a:pPr lvl="1"/>
            <a:r>
              <a:rPr lang="de-DE" sz="1800" dirty="0"/>
              <a:t>Löschen (Remove) einer </a:t>
            </a:r>
            <a:r>
              <a:rPr lang="de-DE" sz="1800"/>
              <a:t>existierenden Ressource</a:t>
            </a:r>
          </a:p>
          <a:p>
            <a:r>
              <a:rPr lang="de-DE" sz="2200"/>
              <a:t>...</a:t>
            </a:r>
            <a:endParaRPr lang="de-DE" sz="2200" dirty="0"/>
          </a:p>
        </p:txBody>
      </p:sp>
    </p:spTree>
    <p:extLst>
      <p:ext uri="{BB962C8B-B14F-4D97-AF65-F5344CB8AC3E}">
        <p14:creationId xmlns:p14="http://schemas.microsoft.com/office/powerpoint/2010/main" val="6638523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42</a:t>
            </a:fld>
            <a:endParaRPr lang="de-CH"/>
          </a:p>
        </p:txBody>
      </p:sp>
      <p:sp>
        <p:nvSpPr>
          <p:cNvPr id="6" name="Titel 5"/>
          <p:cNvSpPr>
            <a:spLocks noGrp="1"/>
          </p:cNvSpPr>
          <p:nvPr>
            <p:ph type="title"/>
          </p:nvPr>
        </p:nvSpPr>
        <p:spPr/>
        <p:txBody>
          <a:bodyPr/>
          <a:lstStyle/>
          <a:p>
            <a:r>
              <a:rPr lang="de-DE" dirty="0"/>
              <a:t>HTTP Status Codes</a:t>
            </a:r>
          </a:p>
        </p:txBody>
      </p:sp>
      <p:sp>
        <p:nvSpPr>
          <p:cNvPr id="8" name="Inhaltsplatzhalter 7"/>
          <p:cNvSpPr>
            <a:spLocks noGrp="1"/>
          </p:cNvSpPr>
          <p:nvPr>
            <p:ph idx="1"/>
          </p:nvPr>
        </p:nvSpPr>
        <p:spPr>
          <a:xfrm>
            <a:off x="741362" y="1705840"/>
            <a:ext cx="9213850" cy="4897437"/>
          </a:xfrm>
        </p:spPr>
        <p:txBody>
          <a:bodyPr/>
          <a:lstStyle/>
          <a:p>
            <a:r>
              <a:rPr lang="de-DE" sz="2000" dirty="0"/>
              <a:t>Der Server antwortet mit einer Response </a:t>
            </a:r>
            <a:r>
              <a:rPr lang="de-DE" sz="2000" b="1" dirty="0">
                <a:solidFill>
                  <a:srgbClr val="0F1887"/>
                </a:solidFill>
              </a:rPr>
              <a:t>und mit einem Status Code.</a:t>
            </a:r>
            <a:r>
              <a:rPr lang="de-DE" sz="2000" dirty="0"/>
              <a:t> </a:t>
            </a:r>
          </a:p>
          <a:p>
            <a:r>
              <a:rPr lang="de-DE" sz="2000" dirty="0"/>
              <a:t>Status Codes sind wichtig und zeigen dem Client, wie er die Server-Response interpretieren soll.</a:t>
            </a:r>
          </a:p>
          <a:p>
            <a:pPr marL="541337" lvl="1" indent="0">
              <a:buNone/>
            </a:pPr>
            <a:r>
              <a:rPr lang="de-DE" sz="1600" b="1" dirty="0">
                <a:solidFill>
                  <a:srgbClr val="0F1887"/>
                </a:solidFill>
              </a:rPr>
              <a:t>1xx: </a:t>
            </a:r>
            <a:r>
              <a:rPr lang="de-DE" sz="1600" b="1" dirty="0" err="1">
                <a:solidFill>
                  <a:srgbClr val="0F1887"/>
                </a:solidFill>
              </a:rPr>
              <a:t>Informational</a:t>
            </a:r>
            <a:r>
              <a:rPr lang="de-DE" sz="1600" b="1" dirty="0">
                <a:solidFill>
                  <a:srgbClr val="0F1887"/>
                </a:solidFill>
              </a:rPr>
              <a:t> Messages</a:t>
            </a:r>
          </a:p>
          <a:p>
            <a:pPr marL="541337" lvl="1" indent="0">
              <a:buNone/>
            </a:pPr>
            <a:r>
              <a:rPr lang="de-DE" sz="1600" b="1" dirty="0">
                <a:solidFill>
                  <a:srgbClr val="0F1887"/>
                </a:solidFill>
              </a:rPr>
              <a:t>2xx: </a:t>
            </a:r>
            <a:r>
              <a:rPr lang="de-DE" sz="1600" b="1" dirty="0" err="1">
                <a:solidFill>
                  <a:srgbClr val="0F1887"/>
                </a:solidFill>
              </a:rPr>
              <a:t>Successful</a:t>
            </a:r>
            <a:endParaRPr lang="de-DE" sz="1600" b="1" dirty="0">
              <a:solidFill>
                <a:srgbClr val="0F1887"/>
              </a:solidFill>
            </a:endParaRPr>
          </a:p>
          <a:p>
            <a:pPr marL="1169988" lvl="2" indent="0">
              <a:buNone/>
            </a:pPr>
            <a:r>
              <a:rPr lang="de-DE" sz="1400" dirty="0"/>
              <a:t>200 OK</a:t>
            </a:r>
          </a:p>
          <a:p>
            <a:pPr marL="1169988" lvl="2" indent="0">
              <a:buNone/>
            </a:pPr>
            <a:r>
              <a:rPr lang="de-DE" sz="1400" b="1" dirty="0"/>
              <a:t>...</a:t>
            </a:r>
          </a:p>
          <a:p>
            <a:pPr marL="541337" lvl="1" indent="0">
              <a:buNone/>
            </a:pPr>
            <a:r>
              <a:rPr lang="de-DE" sz="1600" b="1" dirty="0">
                <a:solidFill>
                  <a:srgbClr val="0F1887"/>
                </a:solidFill>
              </a:rPr>
              <a:t>3xx: </a:t>
            </a:r>
            <a:r>
              <a:rPr lang="de-DE" sz="1600" b="1" dirty="0" err="1">
                <a:solidFill>
                  <a:srgbClr val="0F1887"/>
                </a:solidFill>
              </a:rPr>
              <a:t>Redirection</a:t>
            </a:r>
            <a:endParaRPr lang="de-DE" sz="1600" b="1" dirty="0">
              <a:solidFill>
                <a:srgbClr val="0F1887"/>
              </a:solidFill>
            </a:endParaRPr>
          </a:p>
          <a:p>
            <a:pPr marL="1169988" lvl="2" indent="0">
              <a:buNone/>
            </a:pPr>
            <a:r>
              <a:rPr lang="de-DE" sz="1400" dirty="0"/>
              <a:t>303 See Other (Post/Redirect/</a:t>
            </a:r>
            <a:r>
              <a:rPr lang="de-DE" sz="1400" dirty="0" err="1"/>
              <a:t>Get</a:t>
            </a:r>
            <a:r>
              <a:rPr lang="de-DE" sz="1400" dirty="0"/>
              <a:t> Design Pattern)</a:t>
            </a:r>
          </a:p>
          <a:p>
            <a:pPr marL="1169988" lvl="2" indent="0">
              <a:buNone/>
            </a:pPr>
            <a:r>
              <a:rPr lang="de-DE" sz="1400" dirty="0"/>
              <a:t>304 Not </a:t>
            </a:r>
            <a:r>
              <a:rPr lang="de-DE" sz="1400" dirty="0" err="1"/>
              <a:t>Modified</a:t>
            </a:r>
            <a:endParaRPr lang="de-DE" sz="1400" dirty="0"/>
          </a:p>
          <a:p>
            <a:pPr marL="1169988" lvl="2" indent="0">
              <a:buNone/>
            </a:pPr>
            <a:r>
              <a:rPr lang="de-DE" sz="1400" dirty="0"/>
              <a:t>...</a:t>
            </a:r>
          </a:p>
          <a:p>
            <a:pPr marL="541337" lvl="1" indent="0">
              <a:buNone/>
            </a:pPr>
            <a:r>
              <a:rPr lang="de-DE" sz="1600" b="1" dirty="0">
                <a:solidFill>
                  <a:srgbClr val="0F1887"/>
                </a:solidFill>
              </a:rPr>
              <a:t>4xx: Client Error</a:t>
            </a:r>
          </a:p>
          <a:p>
            <a:pPr marL="1169988" lvl="2" indent="0">
              <a:buNone/>
            </a:pPr>
            <a:r>
              <a:rPr lang="de-DE" sz="1400" dirty="0"/>
              <a:t>404 Not </a:t>
            </a:r>
            <a:r>
              <a:rPr lang="de-DE" sz="1400" dirty="0" err="1"/>
              <a:t>Found</a:t>
            </a:r>
            <a:endParaRPr lang="de-DE" sz="1400" dirty="0"/>
          </a:p>
          <a:p>
            <a:pPr marL="1169988" lvl="2" indent="0">
              <a:buNone/>
            </a:pPr>
            <a:r>
              <a:rPr lang="de-DE" sz="1400" dirty="0"/>
              <a:t>...</a:t>
            </a:r>
          </a:p>
          <a:p>
            <a:pPr marL="541337" lvl="1" indent="0">
              <a:buNone/>
            </a:pPr>
            <a:r>
              <a:rPr lang="de-DE" sz="1600" b="1" dirty="0">
                <a:solidFill>
                  <a:srgbClr val="0F1887"/>
                </a:solidFill>
              </a:rPr>
              <a:t>5xx: Server Error</a:t>
            </a:r>
          </a:p>
          <a:p>
            <a:pPr marL="1169988" lvl="2" indent="0">
              <a:buNone/>
            </a:pPr>
            <a:r>
              <a:rPr lang="de-DE" sz="1400" dirty="0"/>
              <a:t>500 Internal Server Error</a:t>
            </a:r>
          </a:p>
          <a:p>
            <a:pPr marL="1169988" lvl="2" indent="0">
              <a:buNone/>
            </a:pPr>
            <a:r>
              <a:rPr lang="de-DE" sz="1400" dirty="0"/>
              <a:t>...</a:t>
            </a:r>
          </a:p>
        </p:txBody>
      </p:sp>
    </p:spTree>
    <p:extLst>
      <p:ext uri="{BB962C8B-B14F-4D97-AF65-F5344CB8AC3E}">
        <p14:creationId xmlns:p14="http://schemas.microsoft.com/office/powerpoint/2010/main" val="11892868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nhaltsplatzhalt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58268" y="2412479"/>
            <a:ext cx="9067800" cy="3378200"/>
          </a:xfrm>
        </p:spPr>
      </p:pic>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43</a:t>
            </a:fld>
            <a:endParaRPr lang="de-CH"/>
          </a:p>
        </p:txBody>
      </p:sp>
      <p:sp>
        <p:nvSpPr>
          <p:cNvPr id="6" name="Titel 5"/>
          <p:cNvSpPr>
            <a:spLocks noGrp="1"/>
          </p:cNvSpPr>
          <p:nvPr>
            <p:ph type="title"/>
          </p:nvPr>
        </p:nvSpPr>
        <p:spPr/>
        <p:txBody>
          <a:bodyPr/>
          <a:lstStyle/>
          <a:p>
            <a:r>
              <a:rPr lang="de-DE" dirty="0"/>
              <a:t>URL, </a:t>
            </a:r>
            <a:r>
              <a:rPr lang="de-DE" dirty="0" err="1"/>
              <a:t>Methods</a:t>
            </a:r>
            <a:r>
              <a:rPr lang="de-DE" dirty="0"/>
              <a:t>, Status Codes</a:t>
            </a:r>
          </a:p>
        </p:txBody>
      </p:sp>
      <p:sp>
        <p:nvSpPr>
          <p:cNvPr id="8" name="Textfeld 7"/>
          <p:cNvSpPr txBox="1"/>
          <p:nvPr/>
        </p:nvSpPr>
        <p:spPr>
          <a:xfrm>
            <a:off x="1932159" y="6127279"/>
            <a:ext cx="6825908" cy="261610"/>
          </a:xfrm>
          <a:prstGeom prst="rect">
            <a:avLst/>
          </a:prstGeom>
          <a:noFill/>
        </p:spPr>
        <p:txBody>
          <a:bodyPr wrap="none" rtlCol="0">
            <a:spAutoFit/>
          </a:bodyPr>
          <a:lstStyle/>
          <a:p>
            <a:r>
              <a:rPr lang="de-DE" sz="1100" dirty="0" err="1"/>
              <a:t>see</a:t>
            </a:r>
            <a:r>
              <a:rPr lang="de-DE" sz="1100" dirty="0"/>
              <a:t>: http://</a:t>
            </a:r>
            <a:r>
              <a:rPr lang="de-DE" sz="1100" dirty="0" err="1"/>
              <a:t>code.tutsplus.com</a:t>
            </a:r>
            <a:r>
              <a:rPr lang="de-DE" sz="1100" dirty="0"/>
              <a:t>/</a:t>
            </a:r>
            <a:r>
              <a:rPr lang="de-DE" sz="1100" dirty="0" err="1"/>
              <a:t>tutorials</a:t>
            </a:r>
            <a:r>
              <a:rPr lang="de-DE" sz="1100" dirty="0"/>
              <a:t>/http-the-protocol-every-web-developer-must-know-part-1--net-31177</a:t>
            </a:r>
          </a:p>
        </p:txBody>
      </p:sp>
      <p:sp>
        <p:nvSpPr>
          <p:cNvPr id="9" name="Inhaltsplatzhalter 7"/>
          <p:cNvSpPr txBox="1">
            <a:spLocks/>
          </p:cNvSpPr>
          <p:nvPr/>
        </p:nvSpPr>
        <p:spPr bwMode="auto">
          <a:xfrm>
            <a:off x="741362" y="1705840"/>
            <a:ext cx="9213850" cy="4897437"/>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361950" indent="-361950" algn="l" defTabSz="1042988" rtl="0" fontAlgn="base">
              <a:spcBef>
                <a:spcPct val="20000"/>
              </a:spcBef>
              <a:spcAft>
                <a:spcPct val="0"/>
              </a:spcAft>
              <a:buClr>
                <a:srgbClr val="00007D"/>
              </a:buClr>
              <a:buSzPct val="75000"/>
              <a:buFont typeface="Wingdings" pitchFamily="2" charset="2"/>
              <a:buChar char="n"/>
              <a:defRPr sz="2400">
                <a:solidFill>
                  <a:schemeClr val="tx1"/>
                </a:solidFill>
                <a:latin typeface="+mn-lt"/>
                <a:ea typeface="+mn-ea"/>
                <a:cs typeface="+mn-cs"/>
              </a:defRPr>
            </a:lvl1pPr>
            <a:lvl2pPr marL="990600" indent="-449263" algn="l" defTabSz="1042988" rtl="0" fontAlgn="base">
              <a:spcBef>
                <a:spcPct val="20000"/>
              </a:spcBef>
              <a:spcAft>
                <a:spcPct val="0"/>
              </a:spcAft>
              <a:buClr>
                <a:srgbClr val="00007D"/>
              </a:buClr>
              <a:buSzPct val="80000"/>
              <a:buFont typeface="Wingdings" pitchFamily="2" charset="2"/>
              <a:buChar char="¨"/>
              <a:defRPr sz="2000">
                <a:solidFill>
                  <a:schemeClr val="tx1"/>
                </a:solidFill>
                <a:latin typeface="+mn-lt"/>
              </a:defRPr>
            </a:lvl2pPr>
            <a:lvl3pPr marL="1436688" indent="-266700" algn="l" defTabSz="1042988" rtl="0" fontAlgn="base">
              <a:spcBef>
                <a:spcPct val="20000"/>
              </a:spcBef>
              <a:spcAft>
                <a:spcPct val="0"/>
              </a:spcAft>
              <a:buClr>
                <a:srgbClr val="00007D"/>
              </a:buClr>
              <a:buSzPct val="65000"/>
              <a:buFont typeface="Wingdings" pitchFamily="2" charset="2"/>
              <a:buChar char="n"/>
              <a:defRPr>
                <a:solidFill>
                  <a:schemeClr val="tx1"/>
                </a:solidFill>
                <a:latin typeface="+mn-lt"/>
              </a:defRPr>
            </a:lvl3pPr>
            <a:lvl4pPr marL="1978025" indent="-361950" algn="l" defTabSz="1042988" rtl="0" fontAlgn="base">
              <a:spcBef>
                <a:spcPct val="20000"/>
              </a:spcBef>
              <a:spcAft>
                <a:spcPct val="0"/>
              </a:spcAft>
              <a:buClr>
                <a:srgbClr val="9999CC"/>
              </a:buClr>
              <a:buSzPct val="70000"/>
              <a:buFont typeface="Wingdings" pitchFamily="2" charset="2"/>
              <a:buChar char="¨"/>
              <a:defRPr>
                <a:solidFill>
                  <a:schemeClr val="tx1"/>
                </a:solidFill>
                <a:latin typeface="+mn-lt"/>
              </a:defRPr>
            </a:lvl4pPr>
            <a:lvl5pPr marL="25098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5pPr>
            <a:lvl6pPr marL="29670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6pPr>
            <a:lvl7pPr marL="34242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7pPr>
            <a:lvl8pPr marL="38814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8pPr>
            <a:lvl9pPr marL="43386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9pPr>
          </a:lstStyle>
          <a:p>
            <a:r>
              <a:rPr lang="de-DE" sz="2000" kern="0" dirty="0"/>
              <a:t>Die </a:t>
            </a:r>
            <a:r>
              <a:rPr lang="de-DE" sz="2000" kern="0"/>
              <a:t>fundamentalen Elemente einer HTTP Kommunikation</a:t>
            </a:r>
            <a:endParaRPr lang="de-DE" sz="2000" kern="0" dirty="0"/>
          </a:p>
        </p:txBody>
      </p:sp>
    </p:spTree>
    <p:extLst>
      <p:ext uri="{BB962C8B-B14F-4D97-AF65-F5344CB8AC3E}">
        <p14:creationId xmlns:p14="http://schemas.microsoft.com/office/powerpoint/2010/main" val="17137180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sz="2000" b="1" dirty="0">
                <a:solidFill>
                  <a:srgbClr val="0F1887"/>
                </a:solidFill>
              </a:rPr>
              <a:t>Firewall</a:t>
            </a:r>
          </a:p>
          <a:p>
            <a:pPr lvl="1"/>
            <a:r>
              <a:rPr lang="de-DE" sz="1800" dirty="0"/>
              <a:t>Anforderung: Eine verteilte Anwendung muss im Internet über eine Standard-ICT-Infrastruktur kommunizieren können, inkl. den Firewalls.</a:t>
            </a:r>
          </a:p>
          <a:p>
            <a:pPr lvl="1"/>
            <a:r>
              <a:rPr lang="de-DE" sz="1800" dirty="0"/>
              <a:t>Restriktion Firewall: Der Aufbau einer Kommunikation ist nur von einem Client aus möglich.</a:t>
            </a:r>
          </a:p>
          <a:p>
            <a:r>
              <a:rPr lang="de-DE" sz="2000" b="1" dirty="0">
                <a:solidFill>
                  <a:srgbClr val="0F1887"/>
                </a:solidFill>
              </a:rPr>
              <a:t>"Echtzeit"</a:t>
            </a:r>
          </a:p>
          <a:p>
            <a:pPr lvl="1"/>
            <a:r>
              <a:rPr lang="de-DE" sz="1800" dirty="0"/>
              <a:t>Anforderung: Neue Daten auf dem Server in "Echtzeit" zum Client kommunizieren können.</a:t>
            </a:r>
          </a:p>
          <a:p>
            <a:pPr lvl="1"/>
            <a:r>
              <a:rPr lang="de-DE" sz="1800" dirty="0"/>
              <a:t>Restriktion HTTP: HTTP beschränkt die Kommunikation auf ein Request/Response Modell mit dem Client als Initiator des Kommunikationsaufbaus (siehe Firewall).</a:t>
            </a:r>
          </a:p>
          <a:p>
            <a:r>
              <a:rPr lang="de-DE" sz="2000" b="1" dirty="0">
                <a:solidFill>
                  <a:srgbClr val="0F1887"/>
                </a:solidFill>
              </a:rPr>
              <a:t>Bidirektionale Kommunikation</a:t>
            </a:r>
          </a:p>
          <a:p>
            <a:pPr lvl="1"/>
            <a:r>
              <a:rPr lang="de-DE" sz="1800" dirty="0"/>
              <a:t>Anforderung: Client und Server als gleichwertige Kommunikationspartner.</a:t>
            </a:r>
          </a:p>
          <a:p>
            <a:pPr lvl="1"/>
            <a:r>
              <a:rPr lang="de-DE" sz="1800" dirty="0"/>
              <a:t>Restriktion HTTP: Request/Response Modell von HTTP ist Half-Duplex.</a:t>
            </a:r>
          </a:p>
        </p:txBody>
      </p:sp>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44</a:t>
            </a:fld>
            <a:endParaRPr lang="de-CH"/>
          </a:p>
        </p:txBody>
      </p:sp>
      <p:sp>
        <p:nvSpPr>
          <p:cNvPr id="6" name="Titel 5"/>
          <p:cNvSpPr>
            <a:spLocks noGrp="1"/>
          </p:cNvSpPr>
          <p:nvPr>
            <p:ph type="title"/>
          </p:nvPr>
        </p:nvSpPr>
        <p:spPr/>
        <p:txBody>
          <a:bodyPr/>
          <a:lstStyle/>
          <a:p>
            <a:r>
              <a:rPr lang="de-DE" dirty="0"/>
              <a:t>"</a:t>
            </a:r>
            <a:r>
              <a:rPr lang="de-DE" dirty="0" err="1"/>
              <a:t>Beyond</a:t>
            </a:r>
            <a:r>
              <a:rPr lang="de-DE" dirty="0"/>
              <a:t> HTTP": Motivation</a:t>
            </a:r>
          </a:p>
        </p:txBody>
      </p:sp>
    </p:spTree>
    <p:extLst>
      <p:ext uri="{BB962C8B-B14F-4D97-AF65-F5344CB8AC3E}">
        <p14:creationId xmlns:p14="http://schemas.microsoft.com/office/powerpoint/2010/main" val="14628545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a:xfrm>
            <a:off x="738188" y="1763713"/>
            <a:ext cx="6480720" cy="4897437"/>
          </a:xfrm>
        </p:spPr>
        <p:txBody>
          <a:bodyPr/>
          <a:lstStyle/>
          <a:p>
            <a:r>
              <a:rPr lang="de-DE" sz="2000" dirty="0" err="1"/>
              <a:t>Polling</a:t>
            </a:r>
            <a:endParaRPr lang="de-DE" sz="2000" dirty="0"/>
          </a:p>
          <a:p>
            <a:pPr lvl="1"/>
            <a:r>
              <a:rPr lang="de-DE" sz="1800" dirty="0"/>
              <a:t>Beim </a:t>
            </a:r>
            <a:r>
              <a:rPr lang="de-DE" sz="1800" dirty="0" err="1"/>
              <a:t>Polling</a:t>
            </a:r>
            <a:r>
              <a:rPr lang="de-DE" sz="1800" dirty="0"/>
              <a:t> wird der Server in einem festgelegten Intervall gefragt, ob er neue Informationen hat.</a:t>
            </a:r>
          </a:p>
          <a:p>
            <a:pPr lvl="1"/>
            <a:r>
              <a:rPr lang="de-DE" sz="1800" dirty="0"/>
              <a:t>Nachteile</a:t>
            </a:r>
          </a:p>
          <a:p>
            <a:pPr lvl="2"/>
            <a:r>
              <a:rPr lang="de-DE" sz="1600" dirty="0" err="1"/>
              <a:t>Grosser</a:t>
            </a:r>
            <a:r>
              <a:rPr lang="de-DE" sz="1600" dirty="0"/>
              <a:t> Overhead des Netzwerkes</a:t>
            </a:r>
          </a:p>
          <a:p>
            <a:pPr lvl="2"/>
            <a:r>
              <a:rPr lang="de-DE" sz="1600" dirty="0"/>
              <a:t>Zusätzliche, unnötige Last auf dem Server</a:t>
            </a:r>
          </a:p>
          <a:p>
            <a:r>
              <a:rPr lang="de-DE" sz="2000" dirty="0"/>
              <a:t>Long </a:t>
            </a:r>
            <a:r>
              <a:rPr lang="de-DE" sz="2000" dirty="0" err="1"/>
              <a:t>Polling</a:t>
            </a:r>
            <a:endParaRPr lang="de-DE" sz="2000" dirty="0"/>
          </a:p>
          <a:p>
            <a:pPr lvl="1"/>
            <a:r>
              <a:rPr lang="de-DE" sz="1800" dirty="0"/>
              <a:t>Beim Long </a:t>
            </a:r>
            <a:r>
              <a:rPr lang="de-DE" sz="1800" dirty="0" err="1"/>
              <a:t>Polling</a:t>
            </a:r>
            <a:r>
              <a:rPr lang="de-DE" sz="1800" dirty="0"/>
              <a:t> wird eine separate HTTP-Verbindung zum Server erst geschlossen, wenn neue Daten verfügbar sind. Nachdem der Browser sie verarbeitet hat, sendet er einen neuen Request zum Server, um auf weitere Updates zu warten. </a:t>
            </a:r>
          </a:p>
          <a:p>
            <a:pPr lvl="1"/>
            <a:r>
              <a:rPr lang="de-DE" sz="1800" dirty="0"/>
              <a:t>Nachteile</a:t>
            </a:r>
          </a:p>
          <a:p>
            <a:pPr lvl="2"/>
            <a:r>
              <a:rPr lang="de-DE" sz="1600" dirty="0"/>
              <a:t>Möglichkeit Events zu verpassen</a:t>
            </a:r>
          </a:p>
          <a:p>
            <a:pPr lvl="2"/>
            <a:r>
              <a:rPr lang="de-DE" sz="1600" dirty="0"/>
              <a:t>Zusätzliche Last auf dem Server um die offenen HTTP Verbindungen zu verwalten</a:t>
            </a:r>
          </a:p>
        </p:txBody>
      </p:sp>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45</a:t>
            </a:fld>
            <a:endParaRPr lang="de-CH"/>
          </a:p>
        </p:txBody>
      </p:sp>
      <p:sp>
        <p:nvSpPr>
          <p:cNvPr id="6" name="Titel 5"/>
          <p:cNvSpPr>
            <a:spLocks noGrp="1"/>
          </p:cNvSpPr>
          <p:nvPr>
            <p:ph type="title"/>
          </p:nvPr>
        </p:nvSpPr>
        <p:spPr/>
        <p:txBody>
          <a:bodyPr/>
          <a:lstStyle/>
          <a:p>
            <a:r>
              <a:rPr lang="de-DE" dirty="0"/>
              <a:t>Lösungsansätze (1/2)</a:t>
            </a:r>
          </a:p>
        </p:txBody>
      </p:sp>
      <p:pic>
        <p:nvPicPr>
          <p:cNvPr id="7" name="Bild 6"/>
          <p:cNvPicPr>
            <a:picLocks noChangeAspect="1"/>
          </p:cNvPicPr>
          <p:nvPr/>
        </p:nvPicPr>
        <p:blipFill>
          <a:blip r:embed="rId2"/>
          <a:stretch>
            <a:fillRect/>
          </a:stretch>
        </p:blipFill>
        <p:spPr>
          <a:xfrm>
            <a:off x="7399414" y="1511416"/>
            <a:ext cx="2132981" cy="2431703"/>
          </a:xfrm>
          <a:prstGeom prst="rect">
            <a:avLst/>
          </a:prstGeom>
        </p:spPr>
      </p:pic>
      <p:pic>
        <p:nvPicPr>
          <p:cNvPr id="8" name="Bild 7"/>
          <p:cNvPicPr>
            <a:picLocks noChangeAspect="1"/>
          </p:cNvPicPr>
          <p:nvPr/>
        </p:nvPicPr>
        <p:blipFill>
          <a:blip r:embed="rId3"/>
          <a:stretch>
            <a:fillRect/>
          </a:stretch>
        </p:blipFill>
        <p:spPr>
          <a:xfrm>
            <a:off x="7578354" y="4274938"/>
            <a:ext cx="1954041" cy="2230512"/>
          </a:xfrm>
          <a:prstGeom prst="rect">
            <a:avLst/>
          </a:prstGeom>
        </p:spPr>
      </p:pic>
      <p:sp>
        <p:nvSpPr>
          <p:cNvPr id="9" name="Textfeld 8"/>
          <p:cNvSpPr txBox="1"/>
          <p:nvPr/>
        </p:nvSpPr>
        <p:spPr>
          <a:xfrm>
            <a:off x="3143058" y="6698769"/>
            <a:ext cx="6855210" cy="276999"/>
          </a:xfrm>
          <a:prstGeom prst="rect">
            <a:avLst/>
          </a:prstGeom>
          <a:noFill/>
        </p:spPr>
        <p:txBody>
          <a:bodyPr wrap="none" rtlCol="0">
            <a:spAutoFit/>
          </a:bodyPr>
          <a:lstStyle/>
          <a:p>
            <a:r>
              <a:rPr lang="de-DE" sz="1200" dirty="0"/>
              <a:t>http://</a:t>
            </a:r>
            <a:r>
              <a:rPr lang="de-DE" sz="1200" dirty="0" err="1"/>
              <a:t>www.heise.de</a:t>
            </a:r>
            <a:r>
              <a:rPr lang="de-DE" sz="1200" dirty="0"/>
              <a:t>/</a:t>
            </a:r>
            <a:r>
              <a:rPr lang="de-DE" sz="1200" dirty="0" err="1"/>
              <a:t>developer</a:t>
            </a:r>
            <a:r>
              <a:rPr lang="de-DE" sz="1200" dirty="0"/>
              <a:t>/</a:t>
            </a:r>
            <a:r>
              <a:rPr lang="de-DE" sz="1200" dirty="0" err="1"/>
              <a:t>artikel</a:t>
            </a:r>
            <a:r>
              <a:rPr lang="de-DE" sz="1200" dirty="0"/>
              <a:t>/WebSocket-Annaeherung-an-Echtzeit-im-Web-1260189.html</a:t>
            </a:r>
          </a:p>
        </p:txBody>
      </p:sp>
    </p:spTree>
    <p:extLst>
      <p:ext uri="{BB962C8B-B14F-4D97-AF65-F5344CB8AC3E}">
        <p14:creationId xmlns:p14="http://schemas.microsoft.com/office/powerpoint/2010/main" val="18036309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a:xfrm>
            <a:off x="738188" y="1763713"/>
            <a:ext cx="4896544" cy="4897437"/>
          </a:xfrm>
        </p:spPr>
        <p:txBody>
          <a:bodyPr/>
          <a:lstStyle/>
          <a:p>
            <a:r>
              <a:rPr lang="de-DE" b="1" dirty="0">
                <a:solidFill>
                  <a:srgbClr val="0F1887"/>
                </a:solidFill>
              </a:rPr>
              <a:t>WebSocket</a:t>
            </a:r>
          </a:p>
          <a:p>
            <a:pPr lvl="1"/>
            <a:r>
              <a:rPr lang="de-DE" dirty="0"/>
              <a:t>erlaubt </a:t>
            </a:r>
            <a:r>
              <a:rPr lang="de-DE" dirty="0" err="1"/>
              <a:t>Full</a:t>
            </a:r>
            <a:r>
              <a:rPr lang="de-DE" dirty="0"/>
              <a:t>-Duplex Kommunikation über TCP-Verbindungen,</a:t>
            </a:r>
          </a:p>
          <a:p>
            <a:pPr lvl="1"/>
            <a:r>
              <a:rPr lang="de-DE" dirty="0"/>
              <a:t>wurde im 2011 als RFC 6455 durch IETF standardisiert.</a:t>
            </a:r>
          </a:p>
          <a:p>
            <a:pPr lvl="1"/>
            <a:r>
              <a:rPr lang="de-DE" dirty="0"/>
              <a:t>startet beim Client, der wie bei HTTP einen Request initiiert, mit dem Unterschied, dass nach der Übertragung der Daten zum Verbindungsaufbau die zugrundeliegende TCP-Verbindung bestehen bleibt.</a:t>
            </a:r>
          </a:p>
        </p:txBody>
      </p:sp>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46</a:t>
            </a:fld>
            <a:endParaRPr lang="de-CH"/>
          </a:p>
        </p:txBody>
      </p:sp>
      <p:sp>
        <p:nvSpPr>
          <p:cNvPr id="6" name="Titel 5"/>
          <p:cNvSpPr>
            <a:spLocks noGrp="1"/>
          </p:cNvSpPr>
          <p:nvPr>
            <p:ph type="title"/>
          </p:nvPr>
        </p:nvSpPr>
        <p:spPr/>
        <p:txBody>
          <a:bodyPr/>
          <a:lstStyle/>
          <a:p>
            <a:r>
              <a:rPr lang="de-DE" dirty="0"/>
              <a:t>Lösungsansätze (2/2)</a:t>
            </a:r>
          </a:p>
        </p:txBody>
      </p:sp>
      <p:pic>
        <p:nvPicPr>
          <p:cNvPr id="7" name="Bild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4732" y="1763712"/>
            <a:ext cx="4299274" cy="2869181"/>
          </a:xfrm>
          <a:prstGeom prst="rect">
            <a:avLst/>
          </a:prstGeom>
        </p:spPr>
      </p:pic>
      <p:sp>
        <p:nvSpPr>
          <p:cNvPr id="8" name="Textfeld 7"/>
          <p:cNvSpPr txBox="1"/>
          <p:nvPr/>
        </p:nvSpPr>
        <p:spPr>
          <a:xfrm>
            <a:off x="7072290" y="4819830"/>
            <a:ext cx="2878160" cy="276999"/>
          </a:xfrm>
          <a:prstGeom prst="rect">
            <a:avLst/>
          </a:prstGeom>
          <a:noFill/>
        </p:spPr>
        <p:txBody>
          <a:bodyPr wrap="none" rtlCol="0">
            <a:spAutoFit/>
          </a:bodyPr>
          <a:lstStyle/>
          <a:p>
            <a:r>
              <a:rPr lang="de-DE" sz="1200" dirty="0"/>
              <a:t>https://</a:t>
            </a:r>
            <a:r>
              <a:rPr lang="de-DE" sz="1200" dirty="0" err="1"/>
              <a:t>de.wikipedia.org</a:t>
            </a:r>
            <a:r>
              <a:rPr lang="de-DE" sz="1200" dirty="0"/>
              <a:t>/</a:t>
            </a:r>
            <a:r>
              <a:rPr lang="de-DE" sz="1200" dirty="0" err="1"/>
              <a:t>wiki</a:t>
            </a:r>
            <a:r>
              <a:rPr lang="de-DE" sz="1200" dirty="0"/>
              <a:t>/</a:t>
            </a:r>
            <a:r>
              <a:rPr lang="de-DE" sz="1200" dirty="0" err="1"/>
              <a:t>WebSocket</a:t>
            </a:r>
            <a:endParaRPr lang="de-DE" sz="1200" dirty="0"/>
          </a:p>
        </p:txBody>
      </p:sp>
    </p:spTree>
    <p:extLst>
      <p:ext uri="{BB962C8B-B14F-4D97-AF65-F5344CB8AC3E}">
        <p14:creationId xmlns:p14="http://schemas.microsoft.com/office/powerpoint/2010/main" val="18944387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a:t>Einfache Integrierbarkeit in bestehende ICT-Infrastrukturen des Internets</a:t>
            </a:r>
          </a:p>
          <a:p>
            <a:pPr lvl="1"/>
            <a:r>
              <a:rPr lang="de-DE" dirty="0"/>
              <a:t>WebSocket ist als </a:t>
            </a:r>
            <a:r>
              <a:rPr lang="de-DE" b="1" dirty="0">
                <a:solidFill>
                  <a:srgbClr val="0F1887"/>
                </a:solidFill>
              </a:rPr>
              <a:t>Upgrade des HTTP-Protokolls </a:t>
            </a:r>
            <a:r>
              <a:rPr lang="de-DE" dirty="0"/>
              <a:t>konzipiert:</a:t>
            </a:r>
            <a:br>
              <a:rPr lang="de-DE" dirty="0"/>
            </a:br>
            <a:r>
              <a:rPr lang="de-DE" dirty="0"/>
              <a:t>=&gt; Das </a:t>
            </a:r>
            <a:r>
              <a:rPr lang="de-DE" dirty="0" err="1"/>
              <a:t>Opening</a:t>
            </a:r>
            <a:r>
              <a:rPr lang="de-DE" dirty="0"/>
              <a:t> Handshake ist ein valider HTTP-Request</a:t>
            </a:r>
          </a:p>
          <a:p>
            <a:pPr lvl="1"/>
            <a:r>
              <a:rPr lang="de-DE" dirty="0"/>
              <a:t>WebSocket baut nach dem Upgrade eine stehende TCP-Verbindung zwischen Client und Server auf.</a:t>
            </a:r>
          </a:p>
          <a:p>
            <a:r>
              <a:rPr lang="de-DE" dirty="0"/>
              <a:t>Die </a:t>
            </a:r>
            <a:r>
              <a:rPr lang="de-DE" dirty="0" err="1"/>
              <a:t>WebSocket</a:t>
            </a:r>
            <a:r>
              <a:rPr lang="de-DE" dirty="0"/>
              <a:t>-Spezifikation definiert zwei neue URI-Schemas</a:t>
            </a:r>
          </a:p>
          <a:p>
            <a:pPr lvl="1"/>
            <a:r>
              <a:rPr lang="de-DE" b="1" dirty="0" err="1">
                <a:solidFill>
                  <a:srgbClr val="0F1887"/>
                </a:solidFill>
              </a:rPr>
              <a:t>ws</a:t>
            </a:r>
            <a:r>
              <a:rPr lang="de-DE" dirty="0"/>
              <a:t>: für unverschlüsselte Verbindungen</a:t>
            </a:r>
          </a:p>
          <a:p>
            <a:pPr lvl="1"/>
            <a:r>
              <a:rPr lang="de-DE" b="1" dirty="0" err="1">
                <a:solidFill>
                  <a:srgbClr val="0F1887"/>
                </a:solidFill>
              </a:rPr>
              <a:t>wss</a:t>
            </a:r>
            <a:r>
              <a:rPr lang="de-DE" dirty="0"/>
              <a:t>: für verschlüsselte Verbindungen</a:t>
            </a:r>
          </a:p>
        </p:txBody>
      </p:sp>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47</a:t>
            </a:fld>
            <a:endParaRPr lang="de-CH"/>
          </a:p>
        </p:txBody>
      </p:sp>
      <p:sp>
        <p:nvSpPr>
          <p:cNvPr id="6" name="Titel 5"/>
          <p:cNvSpPr>
            <a:spLocks noGrp="1"/>
          </p:cNvSpPr>
          <p:nvPr>
            <p:ph type="title"/>
          </p:nvPr>
        </p:nvSpPr>
        <p:spPr/>
        <p:txBody>
          <a:bodyPr/>
          <a:lstStyle/>
          <a:p>
            <a:r>
              <a:rPr lang="de-DE" dirty="0"/>
              <a:t>WebSocket: Verbindungsaufbau (1/2)</a:t>
            </a:r>
          </a:p>
        </p:txBody>
      </p:sp>
    </p:spTree>
    <p:extLst>
      <p:ext uri="{BB962C8B-B14F-4D97-AF65-F5344CB8AC3E}">
        <p14:creationId xmlns:p14="http://schemas.microsoft.com/office/powerpoint/2010/main" val="123957124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a:t>Der </a:t>
            </a:r>
            <a:r>
              <a:rPr lang="de-DE" dirty="0" err="1"/>
              <a:t>WebSocket</a:t>
            </a:r>
            <a:r>
              <a:rPr lang="de-DE" dirty="0"/>
              <a:t>-Upgrade als Handshake zwischen Client und Server.</a:t>
            </a:r>
          </a:p>
          <a:p>
            <a:r>
              <a:rPr lang="de-DE" dirty="0"/>
              <a:t>Der Client startet den Upgrade Request.</a:t>
            </a:r>
          </a:p>
        </p:txBody>
      </p:sp>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48</a:t>
            </a:fld>
            <a:endParaRPr lang="de-CH"/>
          </a:p>
        </p:txBody>
      </p:sp>
      <p:sp>
        <p:nvSpPr>
          <p:cNvPr id="6" name="Titel 5"/>
          <p:cNvSpPr>
            <a:spLocks noGrp="1"/>
          </p:cNvSpPr>
          <p:nvPr>
            <p:ph type="title"/>
          </p:nvPr>
        </p:nvSpPr>
        <p:spPr/>
        <p:txBody>
          <a:bodyPr/>
          <a:lstStyle/>
          <a:p>
            <a:r>
              <a:rPr lang="de-DE" dirty="0"/>
              <a:t>WebSocket: Verbindungsaufbau (2/2)</a:t>
            </a:r>
          </a:p>
        </p:txBody>
      </p:sp>
      <p:pic>
        <p:nvPicPr>
          <p:cNvPr id="7" name="Bild 6"/>
          <p:cNvPicPr>
            <a:picLocks noChangeAspect="1"/>
          </p:cNvPicPr>
          <p:nvPr/>
        </p:nvPicPr>
        <p:blipFill>
          <a:blip r:embed="rId2"/>
          <a:stretch>
            <a:fillRect/>
          </a:stretch>
        </p:blipFill>
        <p:spPr>
          <a:xfrm>
            <a:off x="1957150" y="3239468"/>
            <a:ext cx="5915526" cy="3397793"/>
          </a:xfrm>
          <a:prstGeom prst="rect">
            <a:avLst/>
          </a:prstGeom>
        </p:spPr>
      </p:pic>
      <p:sp>
        <p:nvSpPr>
          <p:cNvPr id="9" name="Textfeld 8"/>
          <p:cNvSpPr txBox="1"/>
          <p:nvPr/>
        </p:nvSpPr>
        <p:spPr>
          <a:xfrm>
            <a:off x="4682379" y="6709589"/>
            <a:ext cx="3190297" cy="276999"/>
          </a:xfrm>
          <a:prstGeom prst="rect">
            <a:avLst/>
          </a:prstGeom>
          <a:noFill/>
        </p:spPr>
        <p:txBody>
          <a:bodyPr wrap="none" rtlCol="0">
            <a:spAutoFit/>
          </a:bodyPr>
          <a:lstStyle/>
          <a:p>
            <a:r>
              <a:rPr lang="de-DE" sz="1200" dirty="0"/>
              <a:t>https://</a:t>
            </a:r>
            <a:r>
              <a:rPr lang="de-DE" sz="1200" dirty="0" err="1"/>
              <a:t>dzone.com</a:t>
            </a:r>
            <a:r>
              <a:rPr lang="de-DE" sz="1200" dirty="0"/>
              <a:t>/</a:t>
            </a:r>
            <a:r>
              <a:rPr lang="de-DE" sz="1200" dirty="0" err="1"/>
              <a:t>refcardz</a:t>
            </a:r>
            <a:r>
              <a:rPr lang="de-DE" sz="1200" dirty="0"/>
              <a:t>/html5-websocket</a:t>
            </a:r>
          </a:p>
        </p:txBody>
      </p:sp>
    </p:spTree>
    <p:extLst>
      <p:ext uri="{BB962C8B-B14F-4D97-AF65-F5344CB8AC3E}">
        <p14:creationId xmlns:p14="http://schemas.microsoft.com/office/powerpoint/2010/main" val="73512239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a:t>WebSocket ist ein </a:t>
            </a:r>
            <a:r>
              <a:rPr lang="de-DE" b="1" dirty="0">
                <a:solidFill>
                  <a:srgbClr val="0F1887"/>
                </a:solidFill>
              </a:rPr>
              <a:t>Low-Level Protokoll </a:t>
            </a:r>
            <a:r>
              <a:rPr lang="de-DE" dirty="0"/>
              <a:t>("socket on </a:t>
            </a:r>
            <a:r>
              <a:rPr lang="de-DE" dirty="0" err="1"/>
              <a:t>the</a:t>
            </a:r>
            <a:r>
              <a:rPr lang="de-DE" dirty="0"/>
              <a:t> web") </a:t>
            </a:r>
            <a:br>
              <a:rPr lang="de-DE" dirty="0"/>
            </a:br>
            <a:br>
              <a:rPr lang="de-DE" dirty="0"/>
            </a:br>
            <a:r>
              <a:rPr lang="de-DE" dirty="0"/>
              <a:t>=&gt; Ein </a:t>
            </a:r>
            <a:r>
              <a:rPr lang="de-DE" b="1" dirty="0">
                <a:solidFill>
                  <a:srgbClr val="0F1887"/>
                </a:solidFill>
              </a:rPr>
              <a:t>zusätzliches Applikationsprotokoll ist notwendig</a:t>
            </a:r>
            <a:r>
              <a:rPr lang="de-DE" dirty="0"/>
              <a:t>, das sowohl vom Client wie auch vom Server interpretiert werden kann, um </a:t>
            </a:r>
          </a:p>
          <a:p>
            <a:pPr lvl="1"/>
            <a:r>
              <a:rPr lang="de-DE" dirty="0"/>
              <a:t>z.B. CRUD-Operation auf Ressourcen auszuführen oder </a:t>
            </a:r>
          </a:p>
          <a:p>
            <a:pPr lvl="1"/>
            <a:r>
              <a:rPr lang="de-DE" dirty="0"/>
              <a:t>Caching, Routing, </a:t>
            </a:r>
            <a:r>
              <a:rPr lang="de-DE" dirty="0" err="1"/>
              <a:t>Gzipping</a:t>
            </a:r>
            <a:r>
              <a:rPr lang="de-DE" dirty="0"/>
              <a:t> etc. zu implementieren</a:t>
            </a:r>
          </a:p>
          <a:p>
            <a:pPr lvl="1"/>
            <a:endParaRPr lang="de-DE" dirty="0"/>
          </a:p>
          <a:p>
            <a:pPr marL="541337" lvl="1" indent="0">
              <a:buNone/>
            </a:pPr>
            <a:r>
              <a:rPr lang="de-DE" dirty="0"/>
              <a:t>(Alles Funktionen, die von HTTP zur Verfügung gestellt werden.)</a:t>
            </a:r>
          </a:p>
        </p:txBody>
      </p:sp>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49</a:t>
            </a:fld>
            <a:endParaRPr lang="de-CH"/>
          </a:p>
        </p:txBody>
      </p:sp>
      <p:sp>
        <p:nvSpPr>
          <p:cNvPr id="6" name="Titel 5"/>
          <p:cNvSpPr>
            <a:spLocks noGrp="1"/>
          </p:cNvSpPr>
          <p:nvPr>
            <p:ph type="title"/>
          </p:nvPr>
        </p:nvSpPr>
        <p:spPr/>
        <p:txBody>
          <a:bodyPr/>
          <a:lstStyle/>
          <a:p>
            <a:r>
              <a:rPr lang="de-DE" dirty="0"/>
              <a:t>WebSocket: Datenübertragung</a:t>
            </a:r>
          </a:p>
        </p:txBody>
      </p:sp>
    </p:spTree>
    <p:extLst>
      <p:ext uri="{BB962C8B-B14F-4D97-AF65-F5344CB8AC3E}">
        <p14:creationId xmlns:p14="http://schemas.microsoft.com/office/powerpoint/2010/main" val="728688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el 1"/>
          <p:cNvSpPr>
            <a:spLocks noGrp="1"/>
          </p:cNvSpPr>
          <p:nvPr>
            <p:ph type="title"/>
          </p:nvPr>
        </p:nvSpPr>
        <p:spPr/>
        <p:txBody>
          <a:bodyPr/>
          <a:lstStyle/>
          <a:p>
            <a:r>
              <a:rPr lang="de-CH"/>
              <a:t>Lernziele</a:t>
            </a:r>
          </a:p>
        </p:txBody>
      </p:sp>
      <p:sp>
        <p:nvSpPr>
          <p:cNvPr id="4100" name="Datumsplatzhalter 3"/>
          <p:cNvSpPr>
            <a:spLocks noGrp="1"/>
          </p:cNvSpPr>
          <p:nvPr>
            <p:ph type="dt" sz="quarter" idx="10"/>
          </p:nvPr>
        </p:nvSpPr>
        <p:spPr>
          <a:noFill/>
        </p:spPr>
        <p:txBody>
          <a:bodyPr/>
          <a:lstStyle/>
          <a:p>
            <a:fld id="{9B3ECD1C-3926-4C07-BA1B-07B8A8BA581C}" type="datetime4">
              <a:rPr lang="de-DE" smtClean="0"/>
              <a:pPr/>
              <a:t>19. Oktober 2019</a:t>
            </a:fld>
            <a:r>
              <a:rPr lang="de-DE"/>
              <a:t> </a:t>
            </a:r>
            <a:endParaRPr lang="de-CH"/>
          </a:p>
        </p:txBody>
      </p:sp>
      <p:sp>
        <p:nvSpPr>
          <p:cNvPr id="4101" name="Fußzeilenplatzhalter 4"/>
          <p:cNvSpPr>
            <a:spLocks noGrp="1"/>
          </p:cNvSpPr>
          <p:nvPr>
            <p:ph type="ftr" sz="quarter" idx="11"/>
          </p:nvPr>
        </p:nvSpPr>
        <p:spPr>
          <a:noFill/>
        </p:spPr>
        <p:txBody>
          <a:bodyPr/>
          <a:lstStyle/>
          <a:p>
            <a:r>
              <a:rPr lang="de-CH"/>
              <a:t>(C) Hochschule für Technik, FHNW</a:t>
            </a:r>
          </a:p>
        </p:txBody>
      </p:sp>
      <p:sp>
        <p:nvSpPr>
          <p:cNvPr id="4102" name="Foliennummernplatzhalter 5"/>
          <p:cNvSpPr>
            <a:spLocks noGrp="1"/>
          </p:cNvSpPr>
          <p:nvPr>
            <p:ph type="sldNum" sz="quarter" idx="12"/>
          </p:nvPr>
        </p:nvSpPr>
        <p:spPr>
          <a:noFill/>
        </p:spPr>
        <p:txBody>
          <a:bodyPr/>
          <a:lstStyle/>
          <a:p>
            <a:fld id="{A9CDD8AC-F1BE-4491-8543-3E4E8DF21309}" type="slidenum">
              <a:rPr lang="de-CH" smtClean="0"/>
              <a:pPr/>
              <a:t>5</a:t>
            </a:fld>
            <a:endParaRPr lang="de-CH"/>
          </a:p>
        </p:txBody>
      </p:sp>
      <p:sp>
        <p:nvSpPr>
          <p:cNvPr id="8" name="Inhaltsplatzhalter 2"/>
          <p:cNvSpPr>
            <a:spLocks noGrp="1"/>
          </p:cNvSpPr>
          <p:nvPr>
            <p:ph idx="1"/>
          </p:nvPr>
        </p:nvSpPr>
        <p:spPr>
          <a:xfrm>
            <a:off x="738188" y="1763713"/>
            <a:ext cx="9213850" cy="4897437"/>
          </a:xfrm>
        </p:spPr>
        <p:txBody>
          <a:bodyPr/>
          <a:lstStyle/>
          <a:p>
            <a:pPr marL="0" indent="0">
              <a:buNone/>
              <a:defRPr/>
            </a:pPr>
            <a:r>
              <a:rPr lang="de-CH" dirty="0"/>
              <a:t>Die Studierenden</a:t>
            </a:r>
          </a:p>
          <a:p>
            <a:pPr>
              <a:defRPr/>
            </a:pPr>
            <a:r>
              <a:rPr lang="de-CH" dirty="0"/>
              <a:t>k</a:t>
            </a:r>
            <a:r>
              <a:rPr lang="de-CH" dirty="0">
                <a:ea typeface="+mn-ea"/>
                <a:cs typeface="+mn-cs"/>
              </a:rPr>
              <a:t>ennen Mittel, um ein </a:t>
            </a:r>
            <a:r>
              <a:rPr lang="de-CH" dirty="0" err="1">
                <a:ea typeface="+mn-ea"/>
                <a:cs typeface="+mn-cs"/>
              </a:rPr>
              <a:t>IoT</a:t>
            </a:r>
            <a:r>
              <a:rPr lang="de-CH" dirty="0">
                <a:ea typeface="+mn-ea"/>
                <a:cs typeface="+mn-cs"/>
              </a:rPr>
              <a:t> Device über das </a:t>
            </a:r>
            <a:r>
              <a:rPr lang="de-CH" b="1" dirty="0">
                <a:solidFill>
                  <a:srgbClr val="0F1887"/>
                </a:solidFill>
                <a:ea typeface="+mn-ea"/>
                <a:cs typeface="+mn-cs"/>
              </a:rPr>
              <a:t>Internet</a:t>
            </a:r>
            <a:r>
              <a:rPr lang="de-CH" dirty="0">
                <a:ea typeface="+mn-ea"/>
                <a:cs typeface="+mn-cs"/>
              </a:rPr>
              <a:t> anzusprechen</a:t>
            </a:r>
          </a:p>
          <a:p>
            <a:pPr>
              <a:defRPr/>
            </a:pPr>
            <a:r>
              <a:rPr lang="de-CH" dirty="0"/>
              <a:t>kennen verschiedene Varianten </a:t>
            </a:r>
            <a:r>
              <a:rPr lang="de-CH" b="1" dirty="0" err="1">
                <a:solidFill>
                  <a:srgbClr val="0F1887"/>
                </a:solidFill>
              </a:rPr>
              <a:t>IoT</a:t>
            </a:r>
            <a:r>
              <a:rPr lang="de-CH" b="1" dirty="0">
                <a:solidFill>
                  <a:srgbClr val="0F1887"/>
                </a:solidFill>
              </a:rPr>
              <a:t> Systeme zu gestalten</a:t>
            </a:r>
            <a:r>
              <a:rPr lang="de-CH" dirty="0"/>
              <a:t>, zu konzipieren und können Vor- und Nachteile nennen</a:t>
            </a:r>
          </a:p>
          <a:p>
            <a:pPr>
              <a:defRPr/>
            </a:pPr>
            <a:r>
              <a:rPr lang="de-CH" dirty="0"/>
              <a:t>kennen die zentralen </a:t>
            </a:r>
            <a:r>
              <a:rPr lang="de-CH" b="1" dirty="0">
                <a:solidFill>
                  <a:srgbClr val="0F1887"/>
                </a:solidFill>
              </a:rPr>
              <a:t>Herausforderungen</a:t>
            </a:r>
            <a:r>
              <a:rPr lang="de-CH" dirty="0"/>
              <a:t> einer </a:t>
            </a:r>
            <a:r>
              <a:rPr lang="de-CH" dirty="0" err="1"/>
              <a:t>IoT</a:t>
            </a:r>
            <a:r>
              <a:rPr lang="de-CH" dirty="0"/>
              <a:t> Anwendung</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a:t>bidirektional (</a:t>
            </a:r>
            <a:r>
              <a:rPr lang="de-DE" dirty="0" err="1"/>
              <a:t>full</a:t>
            </a:r>
            <a:r>
              <a:rPr lang="de-DE" dirty="0"/>
              <a:t>-duplex)</a:t>
            </a:r>
          </a:p>
          <a:p>
            <a:r>
              <a:rPr lang="de-DE" dirty="0"/>
              <a:t>internet-tauglich</a:t>
            </a:r>
          </a:p>
          <a:p>
            <a:r>
              <a:rPr lang="de-DE" dirty="0"/>
              <a:t>sicher; mittels TLS</a:t>
            </a:r>
          </a:p>
          <a:p>
            <a:r>
              <a:rPr lang="de-DE" dirty="0"/>
              <a:t>plattformunabhängig; Java, JavaScript, C++, ...</a:t>
            </a:r>
          </a:p>
          <a:p>
            <a:endParaRPr lang="de-DE" dirty="0"/>
          </a:p>
          <a:p>
            <a:pPr marL="0" indent="0" algn="ctr">
              <a:buNone/>
            </a:pPr>
            <a:r>
              <a:rPr lang="de-DE" sz="3600" b="1" dirty="0">
                <a:solidFill>
                  <a:srgbClr val="002060"/>
                </a:solidFill>
              </a:rPr>
              <a:t>ABER NICHT</a:t>
            </a:r>
            <a:r>
              <a:rPr lang="de-DE" sz="3600" dirty="0"/>
              <a:t> ...</a:t>
            </a:r>
            <a:endParaRPr lang="de-DE" dirty="0"/>
          </a:p>
          <a:p>
            <a:r>
              <a:rPr lang="de-DE" b="1" dirty="0">
                <a:solidFill>
                  <a:srgbClr val="002060"/>
                </a:solidFill>
              </a:rPr>
              <a:t>dauerhaft</a:t>
            </a:r>
          </a:p>
          <a:p>
            <a:pPr lvl="1"/>
            <a:r>
              <a:rPr lang="de-DE" dirty="0"/>
              <a:t>WebSocket-Verbindungen werden in einem Internet-Kontext betrieben, d.h. Webserver, Firewall, Routers, ... Deshalb können WebSocket-Verbindungen durch solche Komponenten abgebaut werden, falls Inaktivität über eine gewisse Periode festgestellt wird.</a:t>
            </a:r>
          </a:p>
        </p:txBody>
      </p:sp>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50</a:t>
            </a:fld>
            <a:endParaRPr lang="de-CH"/>
          </a:p>
        </p:txBody>
      </p:sp>
      <p:sp>
        <p:nvSpPr>
          <p:cNvPr id="6" name="Titel 5"/>
          <p:cNvSpPr>
            <a:spLocks noGrp="1"/>
          </p:cNvSpPr>
          <p:nvPr>
            <p:ph type="title"/>
          </p:nvPr>
        </p:nvSpPr>
        <p:spPr/>
        <p:txBody>
          <a:bodyPr/>
          <a:lstStyle/>
          <a:p>
            <a:r>
              <a:rPr lang="de-DE" dirty="0"/>
              <a:t>WebSocket Eigenschaften</a:t>
            </a:r>
          </a:p>
        </p:txBody>
      </p:sp>
    </p:spTree>
    <p:extLst>
      <p:ext uri="{BB962C8B-B14F-4D97-AF65-F5344CB8AC3E}">
        <p14:creationId xmlns:p14="http://schemas.microsoft.com/office/powerpoint/2010/main" val="3241510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nhaltsplatzhalt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8228" y="1836415"/>
            <a:ext cx="5790803" cy="2463326"/>
          </a:xfrm>
        </p:spPr>
      </p:pic>
      <p:sp>
        <p:nvSpPr>
          <p:cNvPr id="3" name="Datumsplatzhalter 2"/>
          <p:cNvSpPr>
            <a:spLocks noGrp="1"/>
          </p:cNvSpPr>
          <p:nvPr>
            <p:ph type="dt" sz="half" idx="10"/>
          </p:nvPr>
        </p:nvSpPr>
        <p:spPr/>
        <p:txBody>
          <a:bodyPr/>
          <a:lstStyle/>
          <a:p>
            <a:fld id="{C8B4C89E-3B66-4D2D-A14A-94FC8A1D82FA}" type="datetime4">
              <a:rPr lang="de-DE" smtClean="0"/>
              <a:pPr/>
              <a:t>19. Oktober 2019</a:t>
            </a:fld>
            <a:r>
              <a:rPr lang="de-DE"/>
              <a:t> </a:t>
            </a:r>
            <a:endParaRPr lang="de-CH"/>
          </a:p>
        </p:txBody>
      </p:sp>
      <p:sp>
        <p:nvSpPr>
          <p:cNvPr id="4" name="Fußzeilenplatzhalter 3"/>
          <p:cNvSpPr>
            <a:spLocks noGrp="1"/>
          </p:cNvSpPr>
          <p:nvPr>
            <p:ph type="ftr" sz="quarter" idx="11"/>
          </p:nvPr>
        </p:nvSpPr>
        <p:spPr/>
        <p:txBody>
          <a:bodyPr/>
          <a:lstStyle/>
          <a:p>
            <a:r>
              <a:rPr lang="de-CH"/>
              <a:t>(C) Hochschule für Technik, FHNW</a:t>
            </a:r>
          </a:p>
        </p:txBody>
      </p:sp>
      <p:sp>
        <p:nvSpPr>
          <p:cNvPr id="5" name="Foliennummernplatzhalter 4"/>
          <p:cNvSpPr>
            <a:spLocks noGrp="1"/>
          </p:cNvSpPr>
          <p:nvPr>
            <p:ph type="sldNum" sz="quarter" idx="12"/>
          </p:nvPr>
        </p:nvSpPr>
        <p:spPr/>
        <p:txBody>
          <a:bodyPr/>
          <a:lstStyle/>
          <a:p>
            <a:fld id="{B5D11C0F-B359-4FDD-8300-15DA9516B36C}" type="slidenum">
              <a:rPr lang="de-CH" smtClean="0"/>
              <a:pPr/>
              <a:t>51</a:t>
            </a:fld>
            <a:endParaRPr lang="de-CH"/>
          </a:p>
        </p:txBody>
      </p:sp>
      <p:sp>
        <p:nvSpPr>
          <p:cNvPr id="6" name="Titel 5"/>
          <p:cNvSpPr>
            <a:spLocks noGrp="1"/>
          </p:cNvSpPr>
          <p:nvPr>
            <p:ph type="title"/>
          </p:nvPr>
        </p:nvSpPr>
        <p:spPr/>
        <p:txBody>
          <a:bodyPr/>
          <a:lstStyle/>
          <a:p>
            <a:r>
              <a:rPr lang="de-DE" dirty="0"/>
              <a:t>Keep </a:t>
            </a:r>
            <a:r>
              <a:rPr lang="de-DE" dirty="0" err="1"/>
              <a:t>Alive</a:t>
            </a:r>
            <a:r>
              <a:rPr lang="de-DE" dirty="0"/>
              <a:t> mit "Ping/</a:t>
            </a:r>
            <a:r>
              <a:rPr lang="de-DE" dirty="0" err="1"/>
              <a:t>Pong</a:t>
            </a:r>
            <a:r>
              <a:rPr lang="de-DE" dirty="0"/>
              <a:t>" Messages</a:t>
            </a:r>
          </a:p>
        </p:txBody>
      </p:sp>
      <p:pic>
        <p:nvPicPr>
          <p:cNvPr id="8" name="Bild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2063" y="4581788"/>
            <a:ext cx="5683131" cy="2243857"/>
          </a:xfrm>
          <a:prstGeom prst="rect">
            <a:avLst/>
          </a:prstGeom>
        </p:spPr>
      </p:pic>
      <p:sp>
        <p:nvSpPr>
          <p:cNvPr id="10" name="Textfeld 9"/>
          <p:cNvSpPr txBox="1"/>
          <p:nvPr/>
        </p:nvSpPr>
        <p:spPr>
          <a:xfrm>
            <a:off x="7316974" y="6701348"/>
            <a:ext cx="2662908" cy="276999"/>
          </a:xfrm>
          <a:prstGeom prst="rect">
            <a:avLst/>
          </a:prstGeom>
          <a:noFill/>
        </p:spPr>
        <p:txBody>
          <a:bodyPr wrap="none" rtlCol="0">
            <a:spAutoFit/>
          </a:bodyPr>
          <a:lstStyle/>
          <a:p>
            <a:r>
              <a:rPr lang="de-DE" sz="1200" dirty="0"/>
              <a:t>aus https://</a:t>
            </a:r>
            <a:r>
              <a:rPr lang="de-DE" sz="1200" dirty="0" err="1"/>
              <a:t>tools.ietf.org</a:t>
            </a:r>
            <a:r>
              <a:rPr lang="de-DE" sz="1200" dirty="0"/>
              <a:t>/</a:t>
            </a:r>
            <a:r>
              <a:rPr lang="de-DE" sz="1200" dirty="0" err="1"/>
              <a:t>html</a:t>
            </a:r>
            <a:r>
              <a:rPr lang="de-DE" sz="1200" dirty="0"/>
              <a:t>/rfc6455</a:t>
            </a:r>
          </a:p>
        </p:txBody>
      </p:sp>
    </p:spTree>
    <p:extLst>
      <p:ext uri="{BB962C8B-B14F-4D97-AF65-F5344CB8AC3E}">
        <p14:creationId xmlns:p14="http://schemas.microsoft.com/office/powerpoint/2010/main" val="198788283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 "</a:t>
            </a:r>
            <a:r>
              <a:rPr lang="de-CH" dirty="0" err="1"/>
              <a:t>Beyond</a:t>
            </a:r>
            <a:r>
              <a:rPr lang="de-CH" dirty="0"/>
              <a:t> HTTP &amp; </a:t>
            </a:r>
            <a:r>
              <a:rPr lang="de-CH" dirty="0" err="1"/>
              <a:t>Websocket</a:t>
            </a:r>
            <a:r>
              <a:rPr lang="de-CH" dirty="0"/>
              <a:t>": Motivation</a:t>
            </a:r>
          </a:p>
        </p:txBody>
      </p:sp>
      <p:sp>
        <p:nvSpPr>
          <p:cNvPr id="3" name="Inhaltsplatzhalter 2"/>
          <p:cNvSpPr>
            <a:spLocks noGrp="1"/>
          </p:cNvSpPr>
          <p:nvPr>
            <p:ph idx="1"/>
          </p:nvPr>
        </p:nvSpPr>
        <p:spPr/>
        <p:txBody>
          <a:bodyPr/>
          <a:lstStyle/>
          <a:p>
            <a:r>
              <a:rPr lang="de-CH" b="1" dirty="0">
                <a:solidFill>
                  <a:srgbClr val="0F1887"/>
                </a:solidFill>
              </a:rPr>
              <a:t>HTTP</a:t>
            </a:r>
          </a:p>
          <a:p>
            <a:pPr lvl="1"/>
            <a:r>
              <a:rPr lang="de-CH" dirty="0"/>
              <a:t>Punkt-zu-Punkt Verbindung (</a:t>
            </a:r>
            <a:r>
              <a:rPr lang="de-CH" dirty="0" err="1"/>
              <a:t>one-to-one</a:t>
            </a:r>
            <a:r>
              <a:rPr lang="de-CH" dirty="0"/>
              <a:t>)</a:t>
            </a:r>
          </a:p>
          <a:p>
            <a:pPr lvl="1"/>
            <a:r>
              <a:rPr lang="de-CH" dirty="0"/>
              <a:t>Request-Response Modell =&gt; Unidirektional =&gt; Client/Server</a:t>
            </a:r>
          </a:p>
          <a:p>
            <a:pPr lvl="1"/>
            <a:r>
              <a:rPr lang="de-CH" dirty="0"/>
              <a:t>Schwergewichtig</a:t>
            </a:r>
          </a:p>
          <a:p>
            <a:r>
              <a:rPr lang="de-CH" b="1" dirty="0">
                <a:solidFill>
                  <a:srgbClr val="0F1887"/>
                </a:solidFill>
              </a:rPr>
              <a:t>WebSocket</a:t>
            </a:r>
          </a:p>
          <a:p>
            <a:pPr lvl="1"/>
            <a:r>
              <a:rPr lang="de-CH" dirty="0"/>
              <a:t>Punkt-zu-Punkt Verbindung (</a:t>
            </a:r>
            <a:r>
              <a:rPr lang="de-CH" dirty="0" err="1"/>
              <a:t>one-to-one</a:t>
            </a:r>
            <a:r>
              <a:rPr lang="de-CH" dirty="0"/>
              <a:t>)</a:t>
            </a:r>
          </a:p>
          <a:p>
            <a:pPr lvl="1"/>
            <a:r>
              <a:rPr lang="de-CH" dirty="0"/>
              <a:t>Bidirektional =&gt; gleichwertige Kommunikationspartner</a:t>
            </a:r>
          </a:p>
          <a:p>
            <a:pPr lvl="1"/>
            <a:r>
              <a:rPr lang="de-CH" dirty="0"/>
              <a:t>Kein Applikationsprotokoll spezifiziert</a:t>
            </a:r>
          </a:p>
          <a:p>
            <a:pPr lvl="1"/>
            <a:endParaRPr lang="de-CH" dirty="0"/>
          </a:p>
          <a:p>
            <a:pPr>
              <a:buFont typeface="Symbol" charset="2"/>
              <a:buChar char="Þ"/>
            </a:pPr>
            <a:r>
              <a:rPr lang="de-CH" b="1" dirty="0">
                <a:solidFill>
                  <a:srgbClr val="0F1887"/>
                </a:solidFill>
              </a:rPr>
              <a:t>soll leichtgewichtiges Protokoll sein</a:t>
            </a:r>
          </a:p>
          <a:p>
            <a:pPr>
              <a:buFont typeface="Symbol" charset="2"/>
              <a:buChar char="Þ"/>
            </a:pPr>
            <a:r>
              <a:rPr lang="de-CH" b="1" dirty="0">
                <a:solidFill>
                  <a:srgbClr val="0F1887"/>
                </a:solidFill>
              </a:rPr>
              <a:t>soll </a:t>
            </a:r>
            <a:r>
              <a:rPr lang="de-CH" b="1" dirty="0" err="1">
                <a:solidFill>
                  <a:srgbClr val="0F1887"/>
                </a:solidFill>
              </a:rPr>
              <a:t>One-to-Many</a:t>
            </a:r>
            <a:r>
              <a:rPr lang="de-CH" b="1" dirty="0">
                <a:solidFill>
                  <a:srgbClr val="0F1887"/>
                </a:solidFill>
              </a:rPr>
              <a:t> Verbindungen unterstützen</a:t>
            </a:r>
          </a:p>
          <a:p>
            <a:pPr>
              <a:buFont typeface="Symbol" charset="2"/>
              <a:buChar char="Þ"/>
            </a:pPr>
            <a:r>
              <a:rPr lang="de-CH" b="1" dirty="0">
                <a:solidFill>
                  <a:srgbClr val="0F1887"/>
                </a:solidFill>
              </a:rPr>
              <a:t>soll geringen Kommunikations-Overhead aufweisen</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52</a:t>
            </a:fld>
            <a:endParaRPr lang="de-CH"/>
          </a:p>
        </p:txBody>
      </p:sp>
    </p:spTree>
    <p:extLst>
      <p:ext uri="{BB962C8B-B14F-4D97-AF65-F5344CB8AC3E}">
        <p14:creationId xmlns:p14="http://schemas.microsoft.com/office/powerpoint/2010/main" val="83577327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Alternative zu HTTP/</a:t>
            </a:r>
            <a:r>
              <a:rPr lang="de-CH" dirty="0" err="1"/>
              <a:t>Websocket</a:t>
            </a:r>
            <a:r>
              <a:rPr lang="de-CH"/>
              <a:t>: MQTT</a:t>
            </a:r>
            <a:endParaRPr lang="de-CH"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53</a:t>
            </a:fld>
            <a:endParaRPr lang="de-CH"/>
          </a:p>
        </p:txBody>
      </p:sp>
      <p:pic>
        <p:nvPicPr>
          <p:cNvPr id="3" name="Bild 2"/>
          <p:cNvPicPr>
            <a:picLocks noChangeAspect="1"/>
          </p:cNvPicPr>
          <p:nvPr/>
        </p:nvPicPr>
        <p:blipFill>
          <a:blip r:embed="rId2"/>
          <a:stretch>
            <a:fillRect/>
          </a:stretch>
        </p:blipFill>
        <p:spPr>
          <a:xfrm>
            <a:off x="3124200" y="2707481"/>
            <a:ext cx="4445000" cy="2146300"/>
          </a:xfrm>
          <a:prstGeom prst="rect">
            <a:avLst/>
          </a:prstGeom>
        </p:spPr>
      </p:pic>
    </p:spTree>
    <p:extLst>
      <p:ext uri="{BB962C8B-B14F-4D97-AF65-F5344CB8AC3E}">
        <p14:creationId xmlns:p14="http://schemas.microsoft.com/office/powerpoint/2010/main" val="13956894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MQTT (</a:t>
            </a:r>
            <a:r>
              <a:rPr lang="de-DE" dirty="0"/>
              <a:t>Message Queue </a:t>
            </a:r>
            <a:r>
              <a:rPr lang="de-DE" dirty="0" err="1"/>
              <a:t>Telemetry</a:t>
            </a:r>
            <a:r>
              <a:rPr lang="de-DE" dirty="0"/>
              <a:t> Transport </a:t>
            </a:r>
            <a:r>
              <a:rPr lang="de-CH" dirty="0"/>
              <a:t>)</a:t>
            </a:r>
          </a:p>
        </p:txBody>
      </p:sp>
      <p:sp>
        <p:nvSpPr>
          <p:cNvPr id="3" name="Inhaltsplatzhalter 2"/>
          <p:cNvSpPr>
            <a:spLocks noGrp="1"/>
          </p:cNvSpPr>
          <p:nvPr>
            <p:ph idx="1"/>
          </p:nvPr>
        </p:nvSpPr>
        <p:spPr/>
        <p:txBody>
          <a:bodyPr/>
          <a:lstStyle/>
          <a:p>
            <a:r>
              <a:rPr lang="de-DE" sz="2000" dirty="0"/>
              <a:t>MQTT ist als </a:t>
            </a:r>
            <a:r>
              <a:rPr lang="de-DE" sz="2000" b="1" dirty="0">
                <a:solidFill>
                  <a:srgbClr val="0F1887"/>
                </a:solidFill>
              </a:rPr>
              <a:t>Protokoll des Internet der Dinge</a:t>
            </a:r>
            <a:r>
              <a:rPr lang="de-DE" sz="2000" dirty="0"/>
              <a:t> standardisiert.</a:t>
            </a:r>
          </a:p>
          <a:p>
            <a:r>
              <a:rPr lang="de-DE" sz="2000" dirty="0"/>
              <a:t>MQTT ist ein </a:t>
            </a:r>
            <a:r>
              <a:rPr lang="de-DE" sz="2000" b="1" dirty="0">
                <a:solidFill>
                  <a:schemeClr val="accent6"/>
                </a:solidFill>
              </a:rPr>
              <a:t>asynchrones Protokoll</a:t>
            </a:r>
            <a:r>
              <a:rPr lang="de-DE" sz="2000" dirty="0"/>
              <a:t>.</a:t>
            </a:r>
          </a:p>
          <a:p>
            <a:r>
              <a:rPr lang="de-DE" sz="2000" dirty="0"/>
              <a:t>MQTT implementiert das </a:t>
            </a:r>
            <a:r>
              <a:rPr lang="de-DE" sz="2000" b="1" dirty="0">
                <a:solidFill>
                  <a:srgbClr val="0F1887"/>
                </a:solidFill>
              </a:rPr>
              <a:t>Publish/</a:t>
            </a:r>
            <a:r>
              <a:rPr lang="de-DE" sz="2000" b="1" dirty="0" err="1">
                <a:solidFill>
                  <a:srgbClr val="0F1887"/>
                </a:solidFill>
              </a:rPr>
              <a:t>Subscribe</a:t>
            </a:r>
            <a:r>
              <a:rPr lang="de-DE" sz="2000" b="1" dirty="0">
                <a:solidFill>
                  <a:srgbClr val="0F1887"/>
                </a:solidFill>
              </a:rPr>
              <a:t>-Pattern.</a:t>
            </a:r>
          </a:p>
          <a:p>
            <a:pPr lvl="1"/>
            <a:r>
              <a:rPr lang="de-DE" sz="1800" dirty="0"/>
              <a:t>Der Paradigmenwechsel von einer Request/Response- zu einer ereignisgesteuerten Publish/</a:t>
            </a:r>
            <a:r>
              <a:rPr lang="de-DE" sz="1800" dirty="0" err="1"/>
              <a:t>Subscribe</a:t>
            </a:r>
            <a:r>
              <a:rPr lang="de-DE" sz="1800" dirty="0"/>
              <a:t>-Architektur ist hierbei der zentrale Aspekt. Sie ersetzt die Punkt-zu-Punkt-Verbindungen durch einen zentralen Server (Broker), zu dem sich Datenproduzenten und -nutzer </a:t>
            </a:r>
            <a:r>
              <a:rPr lang="de-DE" sz="1800" dirty="0" err="1"/>
              <a:t>gleichermassen</a:t>
            </a:r>
            <a:r>
              <a:rPr lang="de-DE" sz="1800" dirty="0"/>
              <a:t> verbinden können. </a:t>
            </a:r>
          </a:p>
          <a:p>
            <a:pPr lvl="1"/>
            <a:r>
              <a:rPr lang="de-DE" sz="1800" dirty="0"/>
              <a:t>Das Senden (publish) und Empfangen (</a:t>
            </a:r>
            <a:r>
              <a:rPr lang="de-DE" sz="1800" dirty="0" err="1"/>
              <a:t>subscribe</a:t>
            </a:r>
            <a:r>
              <a:rPr lang="de-DE" sz="1800" dirty="0"/>
              <a:t>) von Nachrichten funktioniert über sogenannte </a:t>
            </a:r>
            <a:r>
              <a:rPr lang="de-DE" sz="1800" b="1" dirty="0">
                <a:solidFill>
                  <a:srgbClr val="0F1887"/>
                </a:solidFill>
              </a:rPr>
              <a:t>Topics.</a:t>
            </a:r>
          </a:p>
          <a:p>
            <a:r>
              <a:rPr lang="de-DE" sz="2000" dirty="0" err="1"/>
              <a:t>MQTT's</a:t>
            </a:r>
            <a:r>
              <a:rPr lang="de-DE" sz="2000" dirty="0"/>
              <a:t> Eigenschaften sind:</a:t>
            </a:r>
          </a:p>
          <a:p>
            <a:pPr lvl="1"/>
            <a:r>
              <a:rPr lang="de-DE" sz="1800" dirty="0"/>
              <a:t>ist für unzuverlässige Netze mit geringer Bandbreite und hoher Latenzzeit entwickelt</a:t>
            </a:r>
          </a:p>
          <a:p>
            <a:pPr lvl="1"/>
            <a:r>
              <a:rPr lang="de-DE" sz="1800" dirty="0"/>
              <a:t>ist robust bei Datenverlusten und schlechten Verbindungen</a:t>
            </a:r>
          </a:p>
          <a:p>
            <a:pPr lvl="1"/>
            <a:r>
              <a:rPr lang="de-DE" sz="1800" dirty="0"/>
              <a:t>hat geringen Kommunikationsoverhead</a:t>
            </a:r>
          </a:p>
          <a:p>
            <a:pPr lvl="1"/>
            <a:r>
              <a:rPr lang="de-DE" sz="1800" dirty="0"/>
              <a:t>kann mit TLS verschlüsselt werden</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54</a:t>
            </a:fld>
            <a:endParaRPr lang="de-CH"/>
          </a:p>
        </p:txBody>
      </p:sp>
      <p:pic>
        <p:nvPicPr>
          <p:cNvPr id="7" name="Bild 6"/>
          <p:cNvPicPr>
            <a:picLocks noChangeAspect="1"/>
          </p:cNvPicPr>
          <p:nvPr/>
        </p:nvPicPr>
        <p:blipFill>
          <a:blip r:embed="rId2"/>
          <a:stretch>
            <a:fillRect/>
          </a:stretch>
        </p:blipFill>
        <p:spPr>
          <a:xfrm>
            <a:off x="8800709" y="4585195"/>
            <a:ext cx="1149741" cy="2545855"/>
          </a:xfrm>
          <a:prstGeom prst="rect">
            <a:avLst/>
          </a:prstGeom>
        </p:spPr>
      </p:pic>
    </p:spTree>
    <p:extLst>
      <p:ext uri="{BB962C8B-B14F-4D97-AF65-F5344CB8AC3E}">
        <p14:creationId xmlns:p14="http://schemas.microsoft.com/office/powerpoint/2010/main" val="58896469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MQTT Komponenten</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55</a:t>
            </a:fld>
            <a:endParaRPr lang="de-CH"/>
          </a:p>
        </p:txBody>
      </p:sp>
      <p:grpSp>
        <p:nvGrpSpPr>
          <p:cNvPr id="11" name="Gruppierung 10"/>
          <p:cNvGrpSpPr/>
          <p:nvPr/>
        </p:nvGrpSpPr>
        <p:grpSpPr>
          <a:xfrm>
            <a:off x="2032745" y="4248233"/>
            <a:ext cx="6624736" cy="2196302"/>
            <a:chOff x="1170236" y="3996153"/>
            <a:chExt cx="6624736" cy="2196302"/>
          </a:xfrm>
        </p:grpSpPr>
        <p:pic>
          <p:nvPicPr>
            <p:cNvPr id="8" name="Bild 7"/>
            <p:cNvPicPr>
              <a:picLocks noChangeAspect="1"/>
            </p:cNvPicPr>
            <p:nvPr/>
          </p:nvPicPr>
          <p:blipFill>
            <a:blip r:embed="rId2"/>
            <a:stretch>
              <a:fillRect/>
            </a:stretch>
          </p:blipFill>
          <p:spPr>
            <a:xfrm>
              <a:off x="1170236" y="3996153"/>
              <a:ext cx="6624736" cy="2194444"/>
            </a:xfrm>
            <a:prstGeom prst="rect">
              <a:avLst/>
            </a:prstGeom>
          </p:spPr>
        </p:pic>
        <p:sp>
          <p:nvSpPr>
            <p:cNvPr id="9" name="Oval 8"/>
            <p:cNvSpPr/>
            <p:nvPr/>
          </p:nvSpPr>
          <p:spPr bwMode="auto">
            <a:xfrm>
              <a:off x="3948636" y="5665858"/>
              <a:ext cx="2160438" cy="526597"/>
            </a:xfrm>
            <a:prstGeom prst="ellipse">
              <a:avLst/>
            </a:prstGeom>
            <a:noFill/>
            <a:ln w="38100" cap="flat" cmpd="sng" algn="ctr">
              <a:solidFill>
                <a:srgbClr val="C0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1135063" rtl="0" eaLnBrk="1" fontAlgn="base" latinLnBrk="0" hangingPunct="1">
                <a:lnSpc>
                  <a:spcPct val="100000"/>
                </a:lnSpc>
                <a:spcBef>
                  <a:spcPct val="0"/>
                </a:spcBef>
                <a:spcAft>
                  <a:spcPct val="0"/>
                </a:spcAft>
                <a:buClrTx/>
                <a:buSzTx/>
                <a:buFontTx/>
                <a:buNone/>
                <a:tabLst/>
              </a:pPr>
              <a:endParaRPr kumimoji="0" lang="de-CH" sz="2300" b="0" i="0" u="none" strike="noStrike" cap="none" normalizeH="0" baseline="0">
                <a:ln>
                  <a:noFill/>
                </a:ln>
                <a:solidFill>
                  <a:schemeClr val="tx1"/>
                </a:solidFill>
                <a:effectLst/>
                <a:latin typeface="Arial" charset="0"/>
              </a:endParaRPr>
            </a:p>
          </p:txBody>
        </p:sp>
      </p:grpSp>
      <p:sp>
        <p:nvSpPr>
          <p:cNvPr id="10" name="Inhaltsplatzhalter 2"/>
          <p:cNvSpPr>
            <a:spLocks noGrp="1"/>
          </p:cNvSpPr>
          <p:nvPr>
            <p:ph idx="1"/>
          </p:nvPr>
        </p:nvSpPr>
        <p:spPr>
          <a:xfrm>
            <a:off x="738188" y="1763714"/>
            <a:ext cx="9213850" cy="2448966"/>
          </a:xfrm>
        </p:spPr>
        <p:txBody>
          <a:bodyPr/>
          <a:lstStyle/>
          <a:p>
            <a:r>
              <a:rPr lang="de-DE" sz="2000" b="1" dirty="0">
                <a:solidFill>
                  <a:srgbClr val="0F1887"/>
                </a:solidFill>
              </a:rPr>
              <a:t>MQTT Broker</a:t>
            </a:r>
          </a:p>
          <a:p>
            <a:pPr lvl="1"/>
            <a:r>
              <a:rPr lang="de-DE" sz="1600" b="1" dirty="0">
                <a:solidFill>
                  <a:srgbClr val="0F1887"/>
                </a:solidFill>
              </a:rPr>
              <a:t>Zentrale Komponente =&gt; Kommunikationsserver</a:t>
            </a:r>
          </a:p>
          <a:p>
            <a:pPr lvl="1"/>
            <a:r>
              <a:rPr lang="de-DE" sz="1600" dirty="0"/>
              <a:t>Unterschiedliche Implementationen verfügbar</a:t>
            </a:r>
          </a:p>
          <a:p>
            <a:pPr lvl="2"/>
            <a:r>
              <a:rPr lang="de-DE" sz="1400" dirty="0" err="1"/>
              <a:t>Referenzimplementation</a:t>
            </a:r>
            <a:r>
              <a:rPr lang="de-DE" sz="1400" dirty="0"/>
              <a:t> Eclipse </a:t>
            </a:r>
            <a:r>
              <a:rPr lang="de-DE" sz="1400" dirty="0" err="1"/>
              <a:t>Mosquitto</a:t>
            </a:r>
            <a:r>
              <a:rPr lang="de-DE" sz="1400" dirty="0"/>
              <a:t> =&gt; https://</a:t>
            </a:r>
            <a:r>
              <a:rPr lang="de-DE" sz="1400" dirty="0" err="1"/>
              <a:t>mosquitto.org</a:t>
            </a:r>
            <a:r>
              <a:rPr lang="de-DE" sz="1400" dirty="0"/>
              <a:t>/</a:t>
            </a:r>
          </a:p>
          <a:p>
            <a:r>
              <a:rPr lang="de-DE" sz="2000" dirty="0"/>
              <a:t>MQTT Client</a:t>
            </a:r>
          </a:p>
          <a:p>
            <a:pPr lvl="1"/>
            <a:r>
              <a:rPr lang="de-DE" sz="1600" dirty="0"/>
              <a:t>Einfach</a:t>
            </a:r>
          </a:p>
          <a:p>
            <a:pPr lvl="1"/>
            <a:r>
              <a:rPr lang="de-DE" sz="1600" dirty="0"/>
              <a:t>Unterschiedliche Implementationen als Bibliotheken verfügbar</a:t>
            </a:r>
          </a:p>
        </p:txBody>
      </p:sp>
    </p:spTree>
    <p:extLst>
      <p:ext uri="{BB962C8B-B14F-4D97-AF65-F5344CB8AC3E}">
        <p14:creationId xmlns:p14="http://schemas.microsoft.com/office/powerpoint/2010/main" val="4748496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MQTT </a:t>
            </a:r>
            <a:r>
              <a:rPr lang="de-CH" dirty="0" err="1"/>
              <a:t>QoS</a:t>
            </a:r>
            <a:r>
              <a:rPr lang="de-CH"/>
              <a:t> zur Qualitätskontrolle</a:t>
            </a:r>
            <a:endParaRPr lang="de-CH" dirty="0"/>
          </a:p>
        </p:txBody>
      </p:sp>
      <p:sp>
        <p:nvSpPr>
          <p:cNvPr id="3" name="Inhaltsplatzhalter 2"/>
          <p:cNvSpPr>
            <a:spLocks noGrp="1"/>
          </p:cNvSpPr>
          <p:nvPr>
            <p:ph idx="1"/>
          </p:nvPr>
        </p:nvSpPr>
        <p:spPr/>
        <p:txBody>
          <a:bodyPr/>
          <a:lstStyle/>
          <a:p>
            <a:r>
              <a:rPr lang="de-CH" dirty="0"/>
              <a:t>Ein weiteres wichtiges Konzept sind die </a:t>
            </a:r>
            <a:r>
              <a:rPr lang="de-CH" b="1" dirty="0">
                <a:solidFill>
                  <a:srgbClr val="0F1887"/>
                </a:solidFill>
              </a:rPr>
              <a:t>drei Servicequalitäten</a:t>
            </a:r>
            <a:r>
              <a:rPr lang="de-CH" b="1" dirty="0">
                <a:solidFill>
                  <a:schemeClr val="tx2"/>
                </a:solidFill>
              </a:rPr>
              <a:t> bei der Datenübertragung</a:t>
            </a:r>
            <a:r>
              <a:rPr lang="de-CH" b="1" dirty="0"/>
              <a:t> 0, 1 und 2</a:t>
            </a:r>
            <a:r>
              <a:rPr lang="de-CH" dirty="0"/>
              <a:t>. </a:t>
            </a:r>
          </a:p>
          <a:p>
            <a:pPr lvl="1"/>
            <a:r>
              <a:rPr lang="de-CH" dirty="0"/>
              <a:t>MQTT basiert auf TCP/IP, deshalb ist eine grosse Zuverlässigkeit bei der Übertragung bereits gegeben.</a:t>
            </a:r>
          </a:p>
          <a:p>
            <a:pPr lvl="1"/>
            <a:r>
              <a:rPr lang="de-CH" dirty="0"/>
              <a:t>Bei mobilen Netzen mit vielen Übertragungsfehlern durch Verbindungsprobleme ist dies aber nicht ausreichend. </a:t>
            </a:r>
          </a:p>
          <a:p>
            <a:pPr lvl="1"/>
            <a:r>
              <a:rPr lang="de-CH" dirty="0"/>
              <a:t>Daher hat das MQTT Protokoll Mechanismen eingebaut, die das erfolgreiche Übertragen von Nachrichten garantieren: Die Zusicherung variiert von </a:t>
            </a:r>
            <a:r>
              <a:rPr lang="de-CH" b="1" dirty="0">
                <a:solidFill>
                  <a:srgbClr val="0F1887"/>
                </a:solidFill>
              </a:rPr>
              <a:t>keiner Garantie (Level 0) </a:t>
            </a:r>
            <a:r>
              <a:rPr lang="de-CH" dirty="0"/>
              <a:t>über die, dass die Nachricht </a:t>
            </a:r>
            <a:r>
              <a:rPr lang="de-CH" b="1" dirty="0">
                <a:solidFill>
                  <a:srgbClr val="0F1887"/>
                </a:solidFill>
              </a:rPr>
              <a:t>mindestens einmal ankommt (Level 1)</a:t>
            </a:r>
            <a:r>
              <a:rPr lang="de-CH" dirty="0"/>
              <a:t>, bis hin zur Garantie, dass die </a:t>
            </a:r>
            <a:r>
              <a:rPr lang="de-CH" b="1" dirty="0">
                <a:solidFill>
                  <a:srgbClr val="0F1887"/>
                </a:solidFill>
              </a:rPr>
              <a:t>Nachricht genau einmal ankommt (Level 2)</a:t>
            </a:r>
            <a:r>
              <a:rPr lang="de-CH" dirty="0"/>
              <a:t>. (Der Unterschied zwischen Level 1 und 2 liegt darin, dass es bei Level 1 passieren kann, dass eine Nachricht öfter einen Client erreicht.)</a:t>
            </a:r>
          </a:p>
          <a:p>
            <a:pPr lvl="1"/>
            <a:r>
              <a:rPr lang="de-CH" dirty="0"/>
              <a:t>Je nach Anwendungsfall sollte der passende Level gewählt werden, denn je höher der Level, desto höher ist die benötigte Bandbreite.</a:t>
            </a:r>
          </a:p>
          <a:p>
            <a:endParaRPr lang="de-CH"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56</a:t>
            </a:fld>
            <a:endParaRPr lang="de-CH"/>
          </a:p>
        </p:txBody>
      </p:sp>
    </p:spTree>
    <p:extLst>
      <p:ext uri="{BB962C8B-B14F-4D97-AF65-F5344CB8AC3E}">
        <p14:creationId xmlns:p14="http://schemas.microsoft.com/office/powerpoint/2010/main" val="203166479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Die 5 wichtigsten Features von MQTT</a:t>
            </a:r>
          </a:p>
        </p:txBody>
      </p:sp>
      <p:sp>
        <p:nvSpPr>
          <p:cNvPr id="3" name="Inhaltsplatzhalter 2"/>
          <p:cNvSpPr>
            <a:spLocks noGrp="1"/>
          </p:cNvSpPr>
          <p:nvPr>
            <p:ph idx="1"/>
          </p:nvPr>
        </p:nvSpPr>
        <p:spPr/>
        <p:txBody>
          <a:bodyPr/>
          <a:lstStyle/>
          <a:p>
            <a:r>
              <a:rPr lang="de-DE" dirty="0"/>
              <a:t>MQTT "publish/</a:t>
            </a:r>
            <a:r>
              <a:rPr lang="de-DE" dirty="0" err="1"/>
              <a:t>subscribe</a:t>
            </a:r>
            <a:r>
              <a:rPr lang="de-DE" dirty="0"/>
              <a:t>" Architektur</a:t>
            </a:r>
            <a:br>
              <a:rPr lang="de-DE" dirty="0"/>
            </a:br>
            <a:endParaRPr lang="de-DE" dirty="0"/>
          </a:p>
          <a:p>
            <a:r>
              <a:rPr lang="de-DE" dirty="0"/>
              <a:t>Ideal für </a:t>
            </a:r>
            <a:r>
              <a:rPr lang="de-DE" dirty="0" err="1"/>
              <a:t>Constrained</a:t>
            </a:r>
            <a:r>
              <a:rPr lang="de-DE" dirty="0"/>
              <a:t> Netzwerke</a:t>
            </a:r>
          </a:p>
          <a:p>
            <a:pPr lvl="1"/>
            <a:r>
              <a:rPr lang="de-DE" dirty="0"/>
              <a:t>"</a:t>
            </a:r>
            <a:r>
              <a:rPr lang="de-DE" dirty="0" err="1"/>
              <a:t>low</a:t>
            </a:r>
            <a:r>
              <a:rPr lang="de-DE" dirty="0"/>
              <a:t> </a:t>
            </a:r>
            <a:r>
              <a:rPr lang="de-DE" dirty="0" err="1"/>
              <a:t>bandwidth</a:t>
            </a:r>
            <a:r>
              <a:rPr lang="de-DE" dirty="0"/>
              <a:t>, high </a:t>
            </a:r>
            <a:r>
              <a:rPr lang="de-DE" dirty="0" err="1"/>
              <a:t>latency</a:t>
            </a:r>
            <a:r>
              <a:rPr lang="de-DE" dirty="0"/>
              <a:t>, </a:t>
            </a:r>
            <a:r>
              <a:rPr lang="de-DE" dirty="0" err="1"/>
              <a:t>data</a:t>
            </a:r>
            <a:r>
              <a:rPr lang="de-DE" dirty="0"/>
              <a:t> </a:t>
            </a:r>
            <a:r>
              <a:rPr lang="de-DE" dirty="0" err="1"/>
              <a:t>limits</a:t>
            </a:r>
            <a:r>
              <a:rPr lang="de-DE" dirty="0"/>
              <a:t>, </a:t>
            </a:r>
            <a:r>
              <a:rPr lang="de-DE" dirty="0" err="1"/>
              <a:t>and</a:t>
            </a:r>
            <a:r>
              <a:rPr lang="de-DE" dirty="0"/>
              <a:t> fragile </a:t>
            </a:r>
            <a:r>
              <a:rPr lang="de-DE" dirty="0" err="1"/>
              <a:t>connections</a:t>
            </a:r>
            <a:r>
              <a:rPr lang="de-DE" dirty="0"/>
              <a:t>"</a:t>
            </a:r>
            <a:br>
              <a:rPr lang="de-DE" dirty="0"/>
            </a:br>
            <a:endParaRPr lang="de-DE" dirty="0"/>
          </a:p>
          <a:p>
            <a:r>
              <a:rPr lang="de-DE" dirty="0"/>
              <a:t>Quality </a:t>
            </a:r>
            <a:r>
              <a:rPr lang="de-DE" dirty="0" err="1"/>
              <a:t>of</a:t>
            </a:r>
            <a:r>
              <a:rPr lang="de-DE" dirty="0"/>
              <a:t> Service (</a:t>
            </a:r>
            <a:r>
              <a:rPr lang="de-DE" dirty="0" err="1"/>
              <a:t>QoS</a:t>
            </a:r>
            <a:r>
              <a:rPr lang="de-DE" dirty="0"/>
              <a:t>)</a:t>
            </a:r>
          </a:p>
          <a:p>
            <a:pPr lvl="1"/>
            <a:r>
              <a:rPr lang="de-DE" dirty="0"/>
              <a:t>"The </a:t>
            </a:r>
            <a:r>
              <a:rPr lang="de-DE" dirty="0" err="1"/>
              <a:t>higher</a:t>
            </a:r>
            <a:r>
              <a:rPr lang="de-DE" dirty="0"/>
              <a:t> </a:t>
            </a:r>
            <a:r>
              <a:rPr lang="de-DE" dirty="0" err="1"/>
              <a:t>the</a:t>
            </a:r>
            <a:r>
              <a:rPr lang="de-DE" dirty="0"/>
              <a:t> </a:t>
            </a:r>
            <a:r>
              <a:rPr lang="de-DE" dirty="0" err="1"/>
              <a:t>QoS</a:t>
            </a:r>
            <a:r>
              <a:rPr lang="de-DE" dirty="0"/>
              <a:t>, </a:t>
            </a:r>
            <a:r>
              <a:rPr lang="de-DE" dirty="0" err="1"/>
              <a:t>the</a:t>
            </a:r>
            <a:r>
              <a:rPr lang="de-DE" dirty="0"/>
              <a:t> </a:t>
            </a:r>
            <a:r>
              <a:rPr lang="de-DE" dirty="0" err="1"/>
              <a:t>lower</a:t>
            </a:r>
            <a:r>
              <a:rPr lang="de-DE" dirty="0"/>
              <a:t> </a:t>
            </a:r>
            <a:r>
              <a:rPr lang="de-DE" dirty="0" err="1"/>
              <a:t>the</a:t>
            </a:r>
            <a:r>
              <a:rPr lang="de-DE" dirty="0"/>
              <a:t> </a:t>
            </a:r>
            <a:r>
              <a:rPr lang="de-DE" dirty="0" err="1"/>
              <a:t>performance</a:t>
            </a:r>
            <a:r>
              <a:rPr lang="de-DE" dirty="0"/>
              <a:t>"</a:t>
            </a:r>
            <a:br>
              <a:rPr lang="de-DE" dirty="0"/>
            </a:br>
            <a:endParaRPr lang="de-DE" dirty="0"/>
          </a:p>
          <a:p>
            <a:r>
              <a:rPr lang="de-DE" dirty="0"/>
              <a:t>MQTT Clients können bei einem Verbindungsunterbruch benachrichtigt werden</a:t>
            </a:r>
          </a:p>
          <a:p>
            <a:pPr lvl="1"/>
            <a:r>
              <a:rPr lang="de-DE" dirty="0"/>
              <a:t>"Last will </a:t>
            </a:r>
            <a:r>
              <a:rPr lang="de-DE" dirty="0" err="1"/>
              <a:t>and</a:t>
            </a:r>
            <a:r>
              <a:rPr lang="de-DE" dirty="0"/>
              <a:t> </a:t>
            </a:r>
            <a:r>
              <a:rPr lang="de-DE" dirty="0" err="1"/>
              <a:t>testament</a:t>
            </a:r>
            <a:r>
              <a:rPr lang="de-DE" dirty="0"/>
              <a:t>"</a:t>
            </a:r>
            <a:br>
              <a:rPr lang="de-DE" dirty="0"/>
            </a:br>
            <a:endParaRPr lang="de-DE" dirty="0"/>
          </a:p>
          <a:p>
            <a:r>
              <a:rPr lang="de-DE" dirty="0"/>
              <a:t>MQTT Clients sind einfach zu implementieren</a:t>
            </a:r>
          </a:p>
          <a:p>
            <a:endParaRPr lang="de-DE" dirty="0"/>
          </a:p>
          <a:p>
            <a:endParaRPr lang="de-CH"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57</a:t>
            </a:fld>
            <a:endParaRPr lang="de-CH"/>
          </a:p>
        </p:txBody>
      </p:sp>
    </p:spTree>
    <p:extLst>
      <p:ext uri="{BB962C8B-B14F-4D97-AF65-F5344CB8AC3E}">
        <p14:creationId xmlns:p14="http://schemas.microsoft.com/office/powerpoint/2010/main" val="186606352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5F4BAB-48CD-C64E-8190-BB34DE93F633}"/>
              </a:ext>
            </a:extLst>
          </p:cNvPr>
          <p:cNvSpPr>
            <a:spLocks noGrp="1"/>
          </p:cNvSpPr>
          <p:nvPr>
            <p:ph type="title"/>
          </p:nvPr>
        </p:nvSpPr>
        <p:spPr/>
        <p:txBody>
          <a:bodyPr/>
          <a:lstStyle/>
          <a:p>
            <a:r>
              <a:rPr lang="de-CH" dirty="0"/>
              <a:t>MQTT und </a:t>
            </a:r>
            <a:r>
              <a:rPr lang="de-CH" dirty="0" err="1"/>
              <a:t>LoRa</a:t>
            </a:r>
            <a:r>
              <a:rPr lang="de-CH" dirty="0"/>
              <a:t> (TTN)</a:t>
            </a:r>
          </a:p>
        </p:txBody>
      </p:sp>
      <p:sp>
        <p:nvSpPr>
          <p:cNvPr id="3" name="Inhaltsplatzhalter 2">
            <a:extLst>
              <a:ext uri="{FF2B5EF4-FFF2-40B4-BE49-F238E27FC236}">
                <a16:creationId xmlns:a16="http://schemas.microsoft.com/office/drawing/2014/main" id="{4E5F1A19-366E-2F42-B3B9-999C1CB121E4}"/>
              </a:ext>
            </a:extLst>
          </p:cNvPr>
          <p:cNvSpPr>
            <a:spLocks noGrp="1"/>
          </p:cNvSpPr>
          <p:nvPr>
            <p:ph idx="1"/>
          </p:nvPr>
        </p:nvSpPr>
        <p:spPr/>
        <p:txBody>
          <a:bodyPr/>
          <a:lstStyle/>
          <a:p>
            <a:r>
              <a:rPr lang="de-CH" dirty="0"/>
              <a:t>MQTT und </a:t>
            </a:r>
            <a:r>
              <a:rPr lang="de-CH" dirty="0" err="1"/>
              <a:t>LoRa</a:t>
            </a:r>
            <a:r>
              <a:rPr lang="de-CH" dirty="0"/>
              <a:t> sind Protokolle für </a:t>
            </a:r>
            <a:r>
              <a:rPr lang="de-CH" dirty="0" err="1"/>
              <a:t>IoT</a:t>
            </a:r>
            <a:br>
              <a:rPr lang="de-CH" dirty="0"/>
            </a:br>
            <a:endParaRPr lang="de-CH" dirty="0"/>
          </a:p>
          <a:p>
            <a:r>
              <a:rPr lang="de-CH" dirty="0" err="1"/>
              <a:t>LoRa</a:t>
            </a:r>
            <a:r>
              <a:rPr lang="de-CH" dirty="0"/>
              <a:t> ist proprietär bis zum </a:t>
            </a:r>
            <a:r>
              <a:rPr lang="de-CH" dirty="0" err="1"/>
              <a:t>LoRa</a:t>
            </a:r>
            <a:r>
              <a:rPr lang="de-CH" dirty="0"/>
              <a:t> Gateway</a:t>
            </a:r>
          </a:p>
          <a:p>
            <a:endParaRPr lang="de-CH" dirty="0"/>
          </a:p>
          <a:p>
            <a:r>
              <a:rPr lang="de-CH" dirty="0"/>
              <a:t>Zwischen </a:t>
            </a:r>
            <a:r>
              <a:rPr lang="de-CH" dirty="0" err="1"/>
              <a:t>LoRa</a:t>
            </a:r>
            <a:r>
              <a:rPr lang="de-CH" dirty="0"/>
              <a:t> Gateway und </a:t>
            </a:r>
            <a:r>
              <a:rPr lang="de-CH" dirty="0" err="1"/>
              <a:t>LoRa</a:t>
            </a:r>
            <a:r>
              <a:rPr lang="de-CH" dirty="0"/>
              <a:t> Server (TTN) können folgende Protokolle zum Einsatz kommen:</a:t>
            </a:r>
          </a:p>
          <a:p>
            <a:pPr lvl="1"/>
            <a:r>
              <a:rPr lang="de-CH" dirty="0"/>
              <a:t>UDP</a:t>
            </a:r>
          </a:p>
          <a:p>
            <a:pPr lvl="1"/>
            <a:r>
              <a:rPr lang="de-CH" dirty="0"/>
              <a:t>MQTT (wird beim </a:t>
            </a:r>
            <a:r>
              <a:rPr lang="de-CH" dirty="0" err="1"/>
              <a:t>LoRaWAN</a:t>
            </a:r>
            <a:r>
              <a:rPr lang="de-CH" dirty="0"/>
              <a:t> der </a:t>
            </a:r>
            <a:r>
              <a:rPr lang="de-CH"/>
              <a:t>FHNW genutzt)</a:t>
            </a:r>
            <a:endParaRPr lang="de-CH" dirty="0"/>
          </a:p>
          <a:p>
            <a:pPr lvl="1"/>
            <a:r>
              <a:rPr lang="de-CH" dirty="0" err="1"/>
              <a:t>gRPC</a:t>
            </a:r>
            <a:r>
              <a:rPr lang="de-CH" dirty="0"/>
              <a:t> (binäres Protokoll von Google)</a:t>
            </a:r>
          </a:p>
          <a:p>
            <a:pPr lvl="1"/>
            <a:endParaRPr lang="de-CH" dirty="0"/>
          </a:p>
          <a:p>
            <a:r>
              <a:rPr lang="de-CH" dirty="0"/>
              <a:t>Zwischen </a:t>
            </a:r>
            <a:r>
              <a:rPr lang="de-CH" dirty="0" err="1"/>
              <a:t>LoRa</a:t>
            </a:r>
            <a:r>
              <a:rPr lang="de-CH" dirty="0"/>
              <a:t> Server und Applikation wird MQTT genutzt</a:t>
            </a:r>
          </a:p>
        </p:txBody>
      </p:sp>
      <p:sp>
        <p:nvSpPr>
          <p:cNvPr id="4" name="Datumsplatzhalter 3">
            <a:extLst>
              <a:ext uri="{FF2B5EF4-FFF2-40B4-BE49-F238E27FC236}">
                <a16:creationId xmlns:a16="http://schemas.microsoft.com/office/drawing/2014/main" id="{35EEBBE9-645E-4240-A797-1AC740EB537F}"/>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36C6DBCC-37A4-EA47-9462-94153B9462DB}"/>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E923C510-3605-D74A-A93B-94709A181230}"/>
              </a:ext>
            </a:extLst>
          </p:cNvPr>
          <p:cNvSpPr>
            <a:spLocks noGrp="1"/>
          </p:cNvSpPr>
          <p:nvPr>
            <p:ph type="sldNum" sz="quarter" idx="12"/>
          </p:nvPr>
        </p:nvSpPr>
        <p:spPr/>
        <p:txBody>
          <a:bodyPr/>
          <a:lstStyle/>
          <a:p>
            <a:pPr>
              <a:defRPr/>
            </a:pPr>
            <a:fld id="{883E2366-F660-4431-B6B4-C12EB57AAC9D}" type="slidenum">
              <a:rPr lang="de-CH" smtClean="0"/>
              <a:pPr>
                <a:defRPr/>
              </a:pPr>
              <a:t>58</a:t>
            </a:fld>
            <a:endParaRPr lang="de-CH"/>
          </a:p>
        </p:txBody>
      </p:sp>
    </p:spTree>
    <p:extLst>
      <p:ext uri="{BB962C8B-B14F-4D97-AF65-F5344CB8AC3E}">
        <p14:creationId xmlns:p14="http://schemas.microsoft.com/office/powerpoint/2010/main" val="390449697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5E40A09-91B2-334A-8E36-A9E7D80A0164}"/>
              </a:ext>
            </a:extLst>
          </p:cNvPr>
          <p:cNvSpPr>
            <a:spLocks noGrp="1"/>
          </p:cNvSpPr>
          <p:nvPr>
            <p:ph type="title"/>
          </p:nvPr>
        </p:nvSpPr>
        <p:spPr/>
        <p:txBody>
          <a:bodyPr/>
          <a:lstStyle/>
          <a:p>
            <a:r>
              <a:rPr lang="de-CH" dirty="0"/>
              <a:t>Plattformen für die Daten-Vermittlung</a:t>
            </a:r>
          </a:p>
        </p:txBody>
      </p:sp>
      <p:sp>
        <p:nvSpPr>
          <p:cNvPr id="3" name="Inhaltsplatzhalter 2">
            <a:extLst>
              <a:ext uri="{FF2B5EF4-FFF2-40B4-BE49-F238E27FC236}">
                <a16:creationId xmlns:a16="http://schemas.microsoft.com/office/drawing/2014/main" id="{7B11F7F8-DB86-534E-B78C-5A6161696A42}"/>
              </a:ext>
            </a:extLst>
          </p:cNvPr>
          <p:cNvSpPr>
            <a:spLocks noGrp="1"/>
          </p:cNvSpPr>
          <p:nvPr>
            <p:ph idx="1"/>
          </p:nvPr>
        </p:nvSpPr>
        <p:spPr/>
        <p:txBody>
          <a:bodyPr/>
          <a:lstStyle/>
          <a:p>
            <a:r>
              <a:rPr lang="de-CH" dirty="0"/>
              <a:t>Verteilung </a:t>
            </a:r>
            <a:r>
              <a:rPr lang="de-CH" dirty="0" err="1"/>
              <a:t>LoRa</a:t>
            </a:r>
            <a:r>
              <a:rPr lang="de-CH" dirty="0"/>
              <a:t>-Messages über TTN.</a:t>
            </a:r>
          </a:p>
          <a:p>
            <a:pPr lvl="1"/>
            <a:r>
              <a:rPr lang="de-CH" dirty="0"/>
              <a:t>The </a:t>
            </a:r>
            <a:r>
              <a:rPr lang="de-CH" dirty="0" err="1"/>
              <a:t>LoRaWAN</a:t>
            </a:r>
            <a:r>
              <a:rPr lang="de-CH" dirty="0"/>
              <a:t> Network Server </a:t>
            </a:r>
            <a:r>
              <a:rPr lang="de-CH" dirty="0">
                <a:hlinkClick r:id="rId2"/>
              </a:rPr>
              <a:t>https://www.thethingsnetwork.org/</a:t>
            </a:r>
            <a:br>
              <a:rPr lang="de-CH" dirty="0"/>
            </a:br>
            <a:endParaRPr lang="de-CH" dirty="0"/>
          </a:p>
          <a:p>
            <a:r>
              <a:rPr lang="de-CH" dirty="0"/>
              <a:t>Verteilung MQTT über </a:t>
            </a:r>
            <a:r>
              <a:rPr lang="de-CH" b="1" dirty="0">
                <a:solidFill>
                  <a:srgbClr val="0F1887"/>
                </a:solidFill>
              </a:rPr>
              <a:t>MQTT-Broker:</a:t>
            </a:r>
            <a:endParaRPr lang="de-CH" dirty="0"/>
          </a:p>
          <a:p>
            <a:pPr lvl="1"/>
            <a:r>
              <a:rPr lang="de-CH" b="1" dirty="0" err="1">
                <a:solidFill>
                  <a:srgbClr val="0F1887"/>
                </a:solidFill>
              </a:rPr>
              <a:t>VerneMQ</a:t>
            </a:r>
            <a:r>
              <a:rPr lang="de-CH" dirty="0"/>
              <a:t> </a:t>
            </a:r>
            <a:r>
              <a:rPr lang="de-CH" dirty="0">
                <a:hlinkClick r:id="rId3"/>
              </a:rPr>
              <a:t>https://vernemq.com/</a:t>
            </a:r>
            <a:br>
              <a:rPr lang="de-CH" dirty="0"/>
            </a:br>
            <a:r>
              <a:rPr lang="de-CH" dirty="0" err="1"/>
              <a:t>VerneMQ</a:t>
            </a:r>
            <a:r>
              <a:rPr lang="de-CH" dirty="0"/>
              <a:t> </a:t>
            </a:r>
            <a:r>
              <a:rPr lang="de-CH" dirty="0" err="1"/>
              <a:t>is</a:t>
            </a:r>
            <a:r>
              <a:rPr lang="de-CH" dirty="0"/>
              <a:t> open </a:t>
            </a:r>
            <a:r>
              <a:rPr lang="de-CH" dirty="0" err="1"/>
              <a:t>source</a:t>
            </a:r>
            <a:r>
              <a:rPr lang="de-CH" dirty="0"/>
              <a:t> </a:t>
            </a:r>
            <a:r>
              <a:rPr lang="de-CH" dirty="0" err="1"/>
              <a:t>software</a:t>
            </a:r>
            <a:r>
              <a:rPr lang="de-CH" dirty="0"/>
              <a:t>, </a:t>
            </a:r>
            <a:r>
              <a:rPr lang="de-CH" dirty="0" err="1"/>
              <a:t>extendable</a:t>
            </a:r>
            <a:r>
              <a:rPr lang="de-CH" dirty="0"/>
              <a:t>, </a:t>
            </a:r>
            <a:r>
              <a:rPr lang="de-CH" dirty="0" err="1"/>
              <a:t>and</a:t>
            </a:r>
            <a:r>
              <a:rPr lang="de-CH" dirty="0"/>
              <a:t> </a:t>
            </a:r>
            <a:r>
              <a:rPr lang="de-CH" dirty="0" err="1"/>
              <a:t>enterprise</a:t>
            </a:r>
            <a:r>
              <a:rPr lang="de-CH" dirty="0"/>
              <a:t> </a:t>
            </a:r>
            <a:r>
              <a:rPr lang="de-CH" dirty="0" err="1"/>
              <a:t>support</a:t>
            </a:r>
            <a:r>
              <a:rPr lang="de-CH" dirty="0"/>
              <a:t> </a:t>
            </a:r>
            <a:r>
              <a:rPr lang="de-CH" dirty="0" err="1"/>
              <a:t>is</a:t>
            </a:r>
            <a:r>
              <a:rPr lang="de-CH" dirty="0"/>
              <a:t> </a:t>
            </a:r>
            <a:r>
              <a:rPr lang="de-CH" dirty="0" err="1"/>
              <a:t>available</a:t>
            </a:r>
            <a:r>
              <a:rPr lang="de-CH" dirty="0"/>
              <a:t>.</a:t>
            </a:r>
          </a:p>
          <a:p>
            <a:pPr lvl="1"/>
            <a:r>
              <a:rPr lang="de-CH" b="1" dirty="0" err="1">
                <a:solidFill>
                  <a:srgbClr val="0F1887"/>
                </a:solidFill>
              </a:rPr>
              <a:t>Flespi</a:t>
            </a:r>
            <a:r>
              <a:rPr lang="de-CH" dirty="0"/>
              <a:t> </a:t>
            </a:r>
            <a:r>
              <a:rPr lang="de-CH" dirty="0">
                <a:hlinkClick r:id="rId4"/>
              </a:rPr>
              <a:t>https://flespi.com/</a:t>
            </a:r>
            <a:br>
              <a:rPr lang="de-CH" dirty="0"/>
            </a:br>
            <a:r>
              <a:rPr lang="de-CH" dirty="0"/>
              <a:t>Cloud </a:t>
            </a:r>
            <a:r>
              <a:rPr lang="de-CH" dirty="0" err="1"/>
              <a:t>Platform</a:t>
            </a:r>
            <a:r>
              <a:rPr lang="de-CH" dirty="0"/>
              <a:t> </a:t>
            </a:r>
            <a:r>
              <a:rPr lang="de-CH" dirty="0" err="1"/>
              <a:t>with</a:t>
            </a:r>
            <a:r>
              <a:rPr lang="de-CH" dirty="0"/>
              <a:t> </a:t>
            </a:r>
            <a:r>
              <a:rPr lang="de-CH" dirty="0" err="1"/>
              <a:t>integrated</a:t>
            </a:r>
            <a:r>
              <a:rPr lang="de-CH" dirty="0"/>
              <a:t> MQTT Broker</a:t>
            </a:r>
          </a:p>
          <a:p>
            <a:pPr lvl="1"/>
            <a:r>
              <a:rPr lang="de-CH" b="1" dirty="0" err="1">
                <a:solidFill>
                  <a:srgbClr val="0F1887"/>
                </a:solidFill>
              </a:rPr>
              <a:t>Eclipse</a:t>
            </a:r>
            <a:r>
              <a:rPr lang="de-CH" b="1" dirty="0">
                <a:solidFill>
                  <a:srgbClr val="0F1887"/>
                </a:solidFill>
              </a:rPr>
              <a:t> </a:t>
            </a:r>
            <a:r>
              <a:rPr lang="de-CH" b="1" dirty="0" err="1">
                <a:solidFill>
                  <a:srgbClr val="0F1887"/>
                </a:solidFill>
              </a:rPr>
              <a:t>Mosquitto</a:t>
            </a:r>
            <a:r>
              <a:rPr lang="de-CH" b="1" dirty="0">
                <a:solidFill>
                  <a:srgbClr val="0F1887"/>
                </a:solidFill>
              </a:rPr>
              <a:t> </a:t>
            </a:r>
            <a:r>
              <a:rPr lang="de-CH" dirty="0">
                <a:hlinkClick r:id="rId5"/>
              </a:rPr>
              <a:t>https://mosquitto.org/</a:t>
            </a:r>
            <a:br>
              <a:rPr lang="de-CH" dirty="0"/>
            </a:br>
            <a:r>
              <a:rPr lang="de-CH" dirty="0" err="1"/>
              <a:t>Eclipse</a:t>
            </a:r>
            <a:r>
              <a:rPr lang="de-CH" dirty="0"/>
              <a:t> </a:t>
            </a:r>
            <a:r>
              <a:rPr lang="de-CH" dirty="0" err="1"/>
              <a:t>Mosquitto</a:t>
            </a:r>
            <a:r>
              <a:rPr lang="de-CH" dirty="0"/>
              <a:t> </a:t>
            </a:r>
            <a:r>
              <a:rPr lang="de-CH" dirty="0" err="1"/>
              <a:t>is</a:t>
            </a:r>
            <a:r>
              <a:rPr lang="de-CH" dirty="0"/>
              <a:t> an open </a:t>
            </a:r>
            <a:r>
              <a:rPr lang="de-CH" dirty="0" err="1"/>
              <a:t>source</a:t>
            </a:r>
            <a:r>
              <a:rPr lang="de-CH" dirty="0"/>
              <a:t> (EPL/EDL </a:t>
            </a:r>
            <a:r>
              <a:rPr lang="de-CH" dirty="0" err="1"/>
              <a:t>licensed</a:t>
            </a:r>
            <a:r>
              <a:rPr lang="de-CH" dirty="0"/>
              <a:t>) </a:t>
            </a:r>
            <a:r>
              <a:rPr lang="de-CH" dirty="0" err="1"/>
              <a:t>message</a:t>
            </a:r>
            <a:r>
              <a:rPr lang="de-CH" dirty="0"/>
              <a:t> </a:t>
            </a:r>
            <a:r>
              <a:rPr lang="de-CH" dirty="0" err="1"/>
              <a:t>broker</a:t>
            </a:r>
            <a:r>
              <a:rPr lang="de-CH" dirty="0"/>
              <a:t> </a:t>
            </a:r>
            <a:r>
              <a:rPr lang="de-CH" dirty="0" err="1"/>
              <a:t>that</a:t>
            </a:r>
            <a:r>
              <a:rPr lang="de-CH" dirty="0"/>
              <a:t> </a:t>
            </a:r>
            <a:r>
              <a:rPr lang="de-CH" dirty="0" err="1"/>
              <a:t>implements</a:t>
            </a:r>
            <a:r>
              <a:rPr lang="de-CH" dirty="0"/>
              <a:t> </a:t>
            </a:r>
            <a:r>
              <a:rPr lang="de-CH" dirty="0" err="1"/>
              <a:t>the</a:t>
            </a:r>
            <a:r>
              <a:rPr lang="de-CH" dirty="0"/>
              <a:t> MQTT </a:t>
            </a:r>
            <a:r>
              <a:rPr lang="de-CH" dirty="0" err="1"/>
              <a:t>protocol</a:t>
            </a:r>
            <a:r>
              <a:rPr lang="de-CH" dirty="0"/>
              <a:t> </a:t>
            </a:r>
            <a:r>
              <a:rPr lang="de-CH" dirty="0" err="1"/>
              <a:t>versions</a:t>
            </a:r>
            <a:r>
              <a:rPr lang="de-CH" dirty="0"/>
              <a:t> 5.0, 3.1.1 </a:t>
            </a:r>
            <a:r>
              <a:rPr lang="de-CH" dirty="0" err="1"/>
              <a:t>and</a:t>
            </a:r>
            <a:r>
              <a:rPr lang="de-CH" dirty="0"/>
              <a:t> 3.1. </a:t>
            </a:r>
            <a:r>
              <a:rPr lang="de-CH" dirty="0" err="1"/>
              <a:t>Mosquitto</a:t>
            </a:r>
            <a:r>
              <a:rPr lang="de-CH" dirty="0"/>
              <a:t> </a:t>
            </a:r>
            <a:r>
              <a:rPr lang="de-CH" dirty="0" err="1"/>
              <a:t>is</a:t>
            </a:r>
            <a:r>
              <a:rPr lang="de-CH" dirty="0"/>
              <a:t> </a:t>
            </a:r>
            <a:r>
              <a:rPr lang="de-CH" dirty="0" err="1"/>
              <a:t>lightweight</a:t>
            </a:r>
            <a:r>
              <a:rPr lang="de-CH" dirty="0"/>
              <a:t> </a:t>
            </a:r>
            <a:r>
              <a:rPr lang="de-CH" dirty="0" err="1"/>
              <a:t>and</a:t>
            </a:r>
            <a:r>
              <a:rPr lang="de-CH" dirty="0"/>
              <a:t> </a:t>
            </a:r>
            <a:r>
              <a:rPr lang="de-CH" dirty="0" err="1"/>
              <a:t>is</a:t>
            </a:r>
            <a:r>
              <a:rPr lang="de-CH" dirty="0"/>
              <a:t> </a:t>
            </a:r>
            <a:r>
              <a:rPr lang="de-CH" dirty="0" err="1"/>
              <a:t>suitable</a:t>
            </a:r>
            <a:r>
              <a:rPr lang="de-CH" dirty="0"/>
              <a:t> </a:t>
            </a:r>
            <a:r>
              <a:rPr lang="de-CH" dirty="0" err="1"/>
              <a:t>for</a:t>
            </a:r>
            <a:r>
              <a:rPr lang="de-CH" dirty="0"/>
              <a:t> </a:t>
            </a:r>
            <a:r>
              <a:rPr lang="de-CH" dirty="0" err="1"/>
              <a:t>use</a:t>
            </a:r>
            <a:r>
              <a:rPr lang="de-CH" dirty="0"/>
              <a:t> on all </a:t>
            </a:r>
            <a:r>
              <a:rPr lang="de-CH" dirty="0" err="1"/>
              <a:t>devices</a:t>
            </a:r>
            <a:r>
              <a:rPr lang="de-CH" dirty="0"/>
              <a:t> </a:t>
            </a:r>
            <a:r>
              <a:rPr lang="de-CH" dirty="0" err="1"/>
              <a:t>from</a:t>
            </a:r>
            <a:r>
              <a:rPr lang="de-CH" dirty="0"/>
              <a:t> </a:t>
            </a:r>
            <a:r>
              <a:rPr lang="de-CH" dirty="0" err="1"/>
              <a:t>low</a:t>
            </a:r>
            <a:r>
              <a:rPr lang="de-CH" dirty="0"/>
              <a:t> power </a:t>
            </a:r>
            <a:r>
              <a:rPr lang="de-CH" dirty="0" err="1"/>
              <a:t>single</a:t>
            </a:r>
            <a:r>
              <a:rPr lang="de-CH" dirty="0"/>
              <a:t> </a:t>
            </a:r>
            <a:r>
              <a:rPr lang="de-CH" dirty="0" err="1"/>
              <a:t>board</a:t>
            </a:r>
            <a:r>
              <a:rPr lang="de-CH" dirty="0"/>
              <a:t> </a:t>
            </a:r>
            <a:r>
              <a:rPr lang="de-CH" dirty="0" err="1"/>
              <a:t>computers</a:t>
            </a:r>
            <a:r>
              <a:rPr lang="de-CH" dirty="0"/>
              <a:t> </a:t>
            </a:r>
            <a:r>
              <a:rPr lang="de-CH" dirty="0" err="1"/>
              <a:t>to</a:t>
            </a:r>
            <a:r>
              <a:rPr lang="de-CH" dirty="0"/>
              <a:t> </a:t>
            </a:r>
            <a:r>
              <a:rPr lang="de-CH" dirty="0" err="1"/>
              <a:t>full</a:t>
            </a:r>
            <a:r>
              <a:rPr lang="de-CH" dirty="0"/>
              <a:t> </a:t>
            </a:r>
            <a:r>
              <a:rPr lang="de-CH" dirty="0" err="1"/>
              <a:t>servers</a:t>
            </a:r>
            <a:r>
              <a:rPr lang="de-CH" dirty="0"/>
              <a:t>.</a:t>
            </a:r>
          </a:p>
        </p:txBody>
      </p:sp>
      <p:sp>
        <p:nvSpPr>
          <p:cNvPr id="4" name="Datumsplatzhalter 3">
            <a:extLst>
              <a:ext uri="{FF2B5EF4-FFF2-40B4-BE49-F238E27FC236}">
                <a16:creationId xmlns:a16="http://schemas.microsoft.com/office/drawing/2014/main" id="{3F2B8FBE-0306-C748-9187-F2D207E86F5E}"/>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4FDA4407-797E-A34C-9791-C71B229627F2}"/>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31B47A9D-260C-954F-B1B5-DBA89D7128F4}"/>
              </a:ext>
            </a:extLst>
          </p:cNvPr>
          <p:cNvSpPr>
            <a:spLocks noGrp="1"/>
          </p:cNvSpPr>
          <p:nvPr>
            <p:ph type="sldNum" sz="quarter" idx="12"/>
          </p:nvPr>
        </p:nvSpPr>
        <p:spPr/>
        <p:txBody>
          <a:bodyPr/>
          <a:lstStyle/>
          <a:p>
            <a:pPr>
              <a:defRPr/>
            </a:pPr>
            <a:fld id="{883E2366-F660-4431-B6B4-C12EB57AAC9D}" type="slidenum">
              <a:rPr lang="de-CH" smtClean="0"/>
              <a:pPr>
                <a:defRPr/>
              </a:pPr>
              <a:t>59</a:t>
            </a:fld>
            <a:endParaRPr lang="de-CH"/>
          </a:p>
        </p:txBody>
      </p:sp>
    </p:spTree>
    <p:extLst>
      <p:ext uri="{BB962C8B-B14F-4D97-AF65-F5344CB8AC3E}">
        <p14:creationId xmlns:p14="http://schemas.microsoft.com/office/powerpoint/2010/main" val="3648600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Begriffe</a:t>
            </a:r>
          </a:p>
        </p:txBody>
      </p:sp>
      <p:sp>
        <p:nvSpPr>
          <p:cNvPr id="3" name="Inhaltsplatzhalter 2"/>
          <p:cNvSpPr>
            <a:spLocks noGrp="1"/>
          </p:cNvSpPr>
          <p:nvPr>
            <p:ph idx="1"/>
          </p:nvPr>
        </p:nvSpPr>
        <p:spPr/>
        <p:txBody>
          <a:bodyPr/>
          <a:lstStyle/>
          <a:p>
            <a:r>
              <a:rPr lang="de-CH" sz="2000" dirty="0"/>
              <a:t>Internet </a:t>
            </a:r>
            <a:r>
              <a:rPr lang="de-CH" sz="2000" dirty="0" err="1"/>
              <a:t>of</a:t>
            </a:r>
            <a:r>
              <a:rPr lang="de-CH" sz="2000" dirty="0"/>
              <a:t> Things (</a:t>
            </a:r>
            <a:r>
              <a:rPr lang="de-CH" sz="2000" dirty="0" err="1"/>
              <a:t>IoT</a:t>
            </a:r>
            <a:r>
              <a:rPr lang="de-CH" sz="2000" dirty="0"/>
              <a:t>)</a:t>
            </a:r>
          </a:p>
          <a:p>
            <a:pPr lvl="1"/>
            <a:r>
              <a:rPr lang="de-CH" sz="1800" dirty="0"/>
              <a:t>Computer, Sensoren und Aktoren, die über Internet-Protokolle miteinander kommunizieren können </a:t>
            </a:r>
            <a:r>
              <a:rPr lang="de-CH" sz="1800" dirty="0">
                <a:sym typeface="Wingdings" panose="05000000000000000000" pitchFamily="2" charset="2"/>
              </a:rPr>
              <a:t> </a:t>
            </a:r>
            <a:r>
              <a:rPr lang="de-CH" sz="1800" dirty="0" err="1">
                <a:sym typeface="Wingdings" panose="05000000000000000000" pitchFamily="2" charset="2"/>
              </a:rPr>
              <a:t>Machine-to-Machine</a:t>
            </a:r>
            <a:r>
              <a:rPr lang="de-CH" sz="1800" dirty="0">
                <a:sym typeface="Wingdings" panose="05000000000000000000" pitchFamily="2" charset="2"/>
              </a:rPr>
              <a:t> (M2M)-Kommunikation</a:t>
            </a:r>
            <a:br>
              <a:rPr lang="de-CH" sz="1800" dirty="0">
                <a:sym typeface="Wingdings" panose="05000000000000000000" pitchFamily="2" charset="2"/>
              </a:rPr>
            </a:br>
            <a:endParaRPr lang="de-CH" sz="1800" dirty="0"/>
          </a:p>
          <a:p>
            <a:r>
              <a:rPr lang="de-CH" sz="2000" dirty="0" err="1"/>
              <a:t>Cyber</a:t>
            </a:r>
            <a:r>
              <a:rPr lang="de-CH" sz="2000" dirty="0"/>
              <a:t> </a:t>
            </a:r>
            <a:r>
              <a:rPr lang="de-CH" sz="2000" dirty="0" err="1"/>
              <a:t>Physical</a:t>
            </a:r>
            <a:r>
              <a:rPr lang="de-CH" sz="2000" dirty="0"/>
              <a:t> Systems (CPS)</a:t>
            </a:r>
          </a:p>
          <a:p>
            <a:pPr lvl="1"/>
            <a:r>
              <a:rPr lang="de-CH" sz="1800" dirty="0"/>
              <a:t>Systeme, welche die physikalische mit der virtuellen Welt verbinden z.B. mit Hilfe des Internets</a:t>
            </a:r>
          </a:p>
          <a:p>
            <a:pPr lvl="1"/>
            <a:r>
              <a:rPr lang="de-CH" sz="1800" dirty="0"/>
              <a:t>Nutzt </a:t>
            </a:r>
            <a:r>
              <a:rPr lang="de-CH" sz="1800" dirty="0" err="1"/>
              <a:t>IoT</a:t>
            </a:r>
            <a:br>
              <a:rPr lang="de-CH" sz="1800" dirty="0"/>
            </a:br>
            <a:endParaRPr lang="de-CH" sz="1800" dirty="0"/>
          </a:p>
          <a:p>
            <a:r>
              <a:rPr lang="de-CH" sz="2000" dirty="0"/>
              <a:t>Industrie 2025 (CH) / Industrie 4.0 (D) / Industrial Internet </a:t>
            </a:r>
            <a:r>
              <a:rPr lang="de-CH" sz="2000" dirty="0" err="1"/>
              <a:t>of</a:t>
            </a:r>
            <a:r>
              <a:rPr lang="de-CH" sz="2000" dirty="0"/>
              <a:t> Things </a:t>
            </a:r>
            <a:r>
              <a:rPr lang="de-CH" sz="2000" dirty="0" err="1"/>
              <a:t>IIoT</a:t>
            </a:r>
            <a:r>
              <a:rPr lang="de-CH" sz="2000" dirty="0"/>
              <a:t> (USA)</a:t>
            </a:r>
          </a:p>
          <a:p>
            <a:pPr lvl="1"/>
            <a:r>
              <a:rPr lang="de-CH" sz="1800" dirty="0"/>
              <a:t>CPS in der industriellen Fertigung</a:t>
            </a:r>
          </a:p>
          <a:p>
            <a:pPr lvl="1"/>
            <a:r>
              <a:rPr lang="de-CH" sz="1800" dirty="0"/>
              <a:t>Nutzt CPS (und </a:t>
            </a:r>
            <a:r>
              <a:rPr lang="de-CH" sz="1800" dirty="0" err="1"/>
              <a:t>IoT</a:t>
            </a:r>
            <a:r>
              <a:rPr lang="de-CH" sz="1800" dirty="0"/>
              <a:t>) als </a:t>
            </a:r>
            <a:r>
              <a:rPr lang="de-CH" sz="1800" dirty="0" err="1"/>
              <a:t>Enabler</a:t>
            </a:r>
            <a:endParaRPr lang="de-CH" sz="1800" dirty="0"/>
          </a:p>
          <a:p>
            <a:pPr lvl="1"/>
            <a:r>
              <a:rPr lang="de-CH" sz="1800" dirty="0"/>
              <a:t>Marketing</a:t>
            </a:r>
          </a:p>
          <a:p>
            <a:endParaRPr lang="de-CH" sz="2000"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6</a:t>
            </a:fld>
            <a:endParaRPr lang="de-CH"/>
          </a:p>
        </p:txBody>
      </p:sp>
    </p:spTree>
    <p:extLst>
      <p:ext uri="{BB962C8B-B14F-4D97-AF65-F5344CB8AC3E}">
        <p14:creationId xmlns:p14="http://schemas.microsoft.com/office/powerpoint/2010/main" val="1074049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Datenanalyse: Plattformen</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60</a:t>
            </a:fld>
            <a:endParaRPr lang="de-CH"/>
          </a:p>
        </p:txBody>
      </p:sp>
      <p:pic>
        <p:nvPicPr>
          <p:cNvPr id="7" name="Grafik 6">
            <a:extLst>
              <a:ext uri="{FF2B5EF4-FFF2-40B4-BE49-F238E27FC236}">
                <a16:creationId xmlns:a16="http://schemas.microsoft.com/office/drawing/2014/main" id="{189C3F39-5F0B-A64E-A173-0E69C96860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4773" y="2340471"/>
            <a:ext cx="2610603" cy="2610603"/>
          </a:xfrm>
          <a:prstGeom prst="rect">
            <a:avLst/>
          </a:prstGeom>
        </p:spPr>
      </p:pic>
      <p:pic>
        <p:nvPicPr>
          <p:cNvPr id="9" name="Grafik 8">
            <a:extLst>
              <a:ext uri="{FF2B5EF4-FFF2-40B4-BE49-F238E27FC236}">
                <a16:creationId xmlns:a16="http://schemas.microsoft.com/office/drawing/2014/main" id="{763CCD89-D745-7047-8693-B25A9DECCB51}"/>
              </a:ext>
            </a:extLst>
          </p:cNvPr>
          <p:cNvPicPr>
            <a:picLocks noChangeAspect="1"/>
          </p:cNvPicPr>
          <p:nvPr/>
        </p:nvPicPr>
        <p:blipFill>
          <a:blip r:embed="rId3"/>
          <a:stretch>
            <a:fillRect/>
          </a:stretch>
        </p:blipFill>
        <p:spPr>
          <a:xfrm>
            <a:off x="4757983" y="2967472"/>
            <a:ext cx="1511422" cy="1511422"/>
          </a:xfrm>
          <a:prstGeom prst="rect">
            <a:avLst/>
          </a:prstGeom>
        </p:spPr>
      </p:pic>
    </p:spTree>
    <p:extLst>
      <p:ext uri="{BB962C8B-B14F-4D97-AF65-F5344CB8AC3E}">
        <p14:creationId xmlns:p14="http://schemas.microsoft.com/office/powerpoint/2010/main" val="33811336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5E40A09-91B2-334A-8E36-A9E7D80A0164}"/>
              </a:ext>
            </a:extLst>
          </p:cNvPr>
          <p:cNvSpPr>
            <a:spLocks noGrp="1"/>
          </p:cNvSpPr>
          <p:nvPr>
            <p:ph type="title"/>
          </p:nvPr>
        </p:nvSpPr>
        <p:spPr/>
        <p:txBody>
          <a:bodyPr/>
          <a:lstStyle/>
          <a:p>
            <a:r>
              <a:rPr lang="de-CH" dirty="0" err="1"/>
              <a:t>IoT</a:t>
            </a:r>
            <a:r>
              <a:rPr lang="de-CH" dirty="0"/>
              <a:t> </a:t>
            </a:r>
            <a:r>
              <a:rPr lang="de-CH" dirty="0" err="1"/>
              <a:t>Platforms</a:t>
            </a:r>
            <a:r>
              <a:rPr lang="de-CH" dirty="0"/>
              <a:t>: Daten-Analyse</a:t>
            </a:r>
          </a:p>
        </p:txBody>
      </p:sp>
      <p:sp>
        <p:nvSpPr>
          <p:cNvPr id="3" name="Inhaltsplatzhalter 2">
            <a:extLst>
              <a:ext uri="{FF2B5EF4-FFF2-40B4-BE49-F238E27FC236}">
                <a16:creationId xmlns:a16="http://schemas.microsoft.com/office/drawing/2014/main" id="{7B11F7F8-DB86-534E-B78C-5A6161696A42}"/>
              </a:ext>
            </a:extLst>
          </p:cNvPr>
          <p:cNvSpPr>
            <a:spLocks noGrp="1"/>
          </p:cNvSpPr>
          <p:nvPr>
            <p:ph idx="1"/>
          </p:nvPr>
        </p:nvSpPr>
        <p:spPr/>
        <p:txBody>
          <a:bodyPr/>
          <a:lstStyle/>
          <a:p>
            <a:r>
              <a:rPr lang="de-CH" dirty="0"/>
              <a:t>Verarbeitung von Daten durch Streaming Plattformen, wie:</a:t>
            </a:r>
          </a:p>
          <a:p>
            <a:pPr lvl="1"/>
            <a:r>
              <a:rPr lang="de-CH" b="1" dirty="0">
                <a:solidFill>
                  <a:srgbClr val="0F1887"/>
                </a:solidFill>
              </a:rPr>
              <a:t>Apache Kafka</a:t>
            </a:r>
            <a:r>
              <a:rPr lang="de-CH" dirty="0"/>
              <a:t> </a:t>
            </a:r>
            <a:r>
              <a:rPr lang="de-CH" dirty="0">
                <a:hlinkClick r:id="rId2"/>
              </a:rPr>
              <a:t>https://kafka.apache.org/</a:t>
            </a:r>
            <a:br>
              <a:rPr lang="de-CH" dirty="0"/>
            </a:br>
            <a:r>
              <a:rPr lang="de-CH" dirty="0"/>
              <a:t>Open-Source-Software-Projekt der Apache Software Foundation, das insbesondere der Verarbeitung von Datenströmen dient.</a:t>
            </a:r>
          </a:p>
          <a:p>
            <a:pPr lvl="1"/>
            <a:r>
              <a:rPr lang="de-CH" b="1" dirty="0">
                <a:solidFill>
                  <a:srgbClr val="0F1887"/>
                </a:solidFill>
              </a:rPr>
              <a:t>Apache Flink </a:t>
            </a:r>
            <a:r>
              <a:rPr lang="de-CH" dirty="0">
                <a:hlinkClick r:id="rId3"/>
              </a:rPr>
              <a:t>https://flink.apache.org/</a:t>
            </a:r>
            <a:br>
              <a:rPr lang="de-CH" dirty="0"/>
            </a:br>
            <a:r>
              <a:rPr lang="de-CH" dirty="0"/>
              <a:t>Open Source Stream Processing Framework entwickelt von der Apache Software Foundation.</a:t>
            </a:r>
            <a:br>
              <a:rPr lang="de-CH" dirty="0"/>
            </a:br>
            <a:endParaRPr lang="de-CH" dirty="0"/>
          </a:p>
          <a:p>
            <a:r>
              <a:rPr lang="de-CH" dirty="0"/>
              <a:t>Speicherung von Time Series, wie</a:t>
            </a:r>
          </a:p>
          <a:p>
            <a:pPr lvl="1"/>
            <a:r>
              <a:rPr lang="de-CH" b="1" dirty="0" err="1">
                <a:solidFill>
                  <a:srgbClr val="0F1887"/>
                </a:solidFill>
              </a:rPr>
              <a:t>InfluxDB</a:t>
            </a:r>
            <a:r>
              <a:rPr lang="de-CH" dirty="0"/>
              <a:t> </a:t>
            </a:r>
            <a:r>
              <a:rPr lang="de-CH" dirty="0">
                <a:hlinkClick r:id="rId4"/>
              </a:rPr>
              <a:t>https://www.influxdata.com/products/influxdb-overview/</a:t>
            </a:r>
            <a:br>
              <a:rPr lang="de-CH" dirty="0"/>
            </a:br>
            <a:r>
              <a:rPr lang="de-CH" dirty="0" err="1"/>
              <a:t>InfluxDB</a:t>
            </a:r>
            <a:r>
              <a:rPr lang="de-CH" dirty="0"/>
              <a:t> ist ein Open Source Datenbankmanagementsystem (DBMS), speziell für Zeitreihen (</a:t>
            </a:r>
            <a:r>
              <a:rPr lang="de-CH" dirty="0" err="1"/>
              <a:t>TimeSeries</a:t>
            </a:r>
            <a:r>
              <a:rPr lang="de-CH" dirty="0"/>
              <a:t>).</a:t>
            </a:r>
          </a:p>
          <a:p>
            <a:pPr lvl="1"/>
            <a:r>
              <a:rPr lang="de-CH" b="1" dirty="0">
                <a:solidFill>
                  <a:srgbClr val="0F1887"/>
                </a:solidFill>
              </a:rPr>
              <a:t>Prometheus</a:t>
            </a:r>
            <a:r>
              <a:rPr lang="de-CH" dirty="0"/>
              <a:t> </a:t>
            </a:r>
            <a:r>
              <a:rPr lang="de-CH" dirty="0">
                <a:hlinkClick r:id="rId5"/>
              </a:rPr>
              <a:t>https://prometheus.io/</a:t>
            </a:r>
            <a:br>
              <a:rPr lang="de-CH" dirty="0"/>
            </a:br>
            <a:r>
              <a:rPr lang="de-CH" dirty="0"/>
              <a:t>Kostenlose Softwareanwendung zur Ereignisüberwachung und -warnung</a:t>
            </a:r>
          </a:p>
          <a:p>
            <a:pPr lvl="1"/>
            <a:endParaRPr lang="de-CH" dirty="0"/>
          </a:p>
        </p:txBody>
      </p:sp>
      <p:sp>
        <p:nvSpPr>
          <p:cNvPr id="4" name="Datumsplatzhalter 3">
            <a:extLst>
              <a:ext uri="{FF2B5EF4-FFF2-40B4-BE49-F238E27FC236}">
                <a16:creationId xmlns:a16="http://schemas.microsoft.com/office/drawing/2014/main" id="{3F2B8FBE-0306-C748-9187-F2D207E86F5E}"/>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4FDA4407-797E-A34C-9791-C71B229627F2}"/>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31B47A9D-260C-954F-B1B5-DBA89D7128F4}"/>
              </a:ext>
            </a:extLst>
          </p:cNvPr>
          <p:cNvSpPr>
            <a:spLocks noGrp="1"/>
          </p:cNvSpPr>
          <p:nvPr>
            <p:ph type="sldNum" sz="quarter" idx="12"/>
          </p:nvPr>
        </p:nvSpPr>
        <p:spPr/>
        <p:txBody>
          <a:bodyPr/>
          <a:lstStyle/>
          <a:p>
            <a:pPr>
              <a:defRPr/>
            </a:pPr>
            <a:fld id="{883E2366-F660-4431-B6B4-C12EB57AAC9D}" type="slidenum">
              <a:rPr lang="de-CH" smtClean="0"/>
              <a:pPr>
                <a:defRPr/>
              </a:pPr>
              <a:t>61</a:t>
            </a:fld>
            <a:endParaRPr lang="de-CH"/>
          </a:p>
        </p:txBody>
      </p:sp>
    </p:spTree>
    <p:extLst>
      <p:ext uri="{BB962C8B-B14F-4D97-AF65-F5344CB8AC3E}">
        <p14:creationId xmlns:p14="http://schemas.microsoft.com/office/powerpoint/2010/main" val="130998562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IoT</a:t>
            </a:r>
            <a:r>
              <a:rPr lang="de-CH" dirty="0"/>
              <a:t> </a:t>
            </a:r>
            <a:r>
              <a:rPr lang="de-CH" dirty="0" err="1"/>
              <a:t>Platforms</a:t>
            </a:r>
            <a:r>
              <a:rPr lang="de-CH" dirty="0"/>
              <a:t>: Daten-</a:t>
            </a:r>
            <a:r>
              <a:rPr lang="de-CH" dirty="0" err="1"/>
              <a:t>Visualiserung</a:t>
            </a:r>
            <a:endParaRPr lang="de-CH" dirty="0"/>
          </a:p>
        </p:txBody>
      </p:sp>
      <p:sp>
        <p:nvSpPr>
          <p:cNvPr id="3" name="Inhaltsplatzhalter 2"/>
          <p:cNvSpPr>
            <a:spLocks noGrp="1"/>
          </p:cNvSpPr>
          <p:nvPr>
            <p:ph idx="1"/>
          </p:nvPr>
        </p:nvSpPr>
        <p:spPr/>
        <p:txBody>
          <a:bodyPr/>
          <a:lstStyle/>
          <a:p>
            <a:r>
              <a:rPr lang="de-CH" dirty="0"/>
              <a:t>Verschiedene Anbieter, wie:</a:t>
            </a:r>
          </a:p>
          <a:p>
            <a:pPr lvl="1"/>
            <a:r>
              <a:rPr lang="de-CH" b="1" dirty="0" err="1">
                <a:solidFill>
                  <a:srgbClr val="0F1887"/>
                </a:solidFill>
              </a:rPr>
              <a:t>Grafana</a:t>
            </a:r>
            <a:r>
              <a:rPr lang="de-CH" dirty="0"/>
              <a:t> </a:t>
            </a:r>
            <a:r>
              <a:rPr lang="de-CH" dirty="0">
                <a:hlinkClick r:id="rId2"/>
              </a:rPr>
              <a:t>https://grafana.com/</a:t>
            </a:r>
            <a:br>
              <a:rPr lang="de-CH" dirty="0"/>
            </a:br>
            <a:r>
              <a:rPr lang="de-CH" dirty="0"/>
              <a:t>"</a:t>
            </a:r>
            <a:r>
              <a:rPr lang="de-CH" dirty="0" err="1"/>
              <a:t>Grafana</a:t>
            </a:r>
            <a:r>
              <a:rPr lang="de-CH" dirty="0"/>
              <a:t> </a:t>
            </a:r>
            <a:r>
              <a:rPr lang="de-CH" dirty="0" err="1"/>
              <a:t>is</a:t>
            </a:r>
            <a:r>
              <a:rPr lang="de-CH" dirty="0"/>
              <a:t> </a:t>
            </a:r>
            <a:r>
              <a:rPr lang="de-CH" dirty="0" err="1"/>
              <a:t>the</a:t>
            </a:r>
            <a:r>
              <a:rPr lang="de-CH" dirty="0"/>
              <a:t> open </a:t>
            </a:r>
            <a:r>
              <a:rPr lang="de-CH" dirty="0" err="1"/>
              <a:t>source</a:t>
            </a:r>
            <a:r>
              <a:rPr lang="de-CH" dirty="0"/>
              <a:t> </a:t>
            </a:r>
            <a:r>
              <a:rPr lang="de-CH" dirty="0" err="1"/>
              <a:t>analytics</a:t>
            </a:r>
            <a:r>
              <a:rPr lang="de-CH" dirty="0"/>
              <a:t> &amp; </a:t>
            </a:r>
            <a:r>
              <a:rPr lang="de-CH" dirty="0" err="1"/>
              <a:t>monitoring</a:t>
            </a:r>
            <a:r>
              <a:rPr lang="de-CH" dirty="0"/>
              <a:t> </a:t>
            </a:r>
            <a:r>
              <a:rPr lang="de-CH" dirty="0" err="1"/>
              <a:t>solution</a:t>
            </a:r>
            <a:r>
              <a:rPr lang="de-CH" dirty="0"/>
              <a:t> </a:t>
            </a:r>
            <a:r>
              <a:rPr lang="de-CH" dirty="0" err="1"/>
              <a:t>for</a:t>
            </a:r>
            <a:r>
              <a:rPr lang="de-CH" dirty="0"/>
              <a:t> </a:t>
            </a:r>
            <a:r>
              <a:rPr lang="de-CH" dirty="0" err="1"/>
              <a:t>every</a:t>
            </a:r>
            <a:r>
              <a:rPr lang="de-CH" dirty="0"/>
              <a:t> </a:t>
            </a:r>
            <a:r>
              <a:rPr lang="de-CH" dirty="0" err="1"/>
              <a:t>database</a:t>
            </a:r>
            <a:r>
              <a:rPr lang="de-CH" dirty="0"/>
              <a:t>"</a:t>
            </a:r>
          </a:p>
          <a:p>
            <a:pPr lvl="1"/>
            <a:endParaRPr lang="de-CH" dirty="0"/>
          </a:p>
          <a:p>
            <a:pPr lvl="1"/>
            <a:r>
              <a:rPr lang="de-CH" b="1" dirty="0" err="1">
                <a:solidFill>
                  <a:srgbClr val="0F1887"/>
                </a:solidFill>
              </a:rPr>
              <a:t>Kibana</a:t>
            </a:r>
            <a:r>
              <a:rPr lang="de-CH" dirty="0"/>
              <a:t> </a:t>
            </a:r>
            <a:r>
              <a:rPr lang="de-CH" dirty="0">
                <a:hlinkClick r:id="rId3"/>
              </a:rPr>
              <a:t>https://www.elastic.co/de/products/kibana</a:t>
            </a:r>
            <a:br>
              <a:rPr lang="de-CH" dirty="0"/>
            </a:br>
            <a:r>
              <a:rPr lang="de-CH" dirty="0"/>
              <a:t>Browserbasierte Open-Source-Analyseplattform, die auf der Suchmaschine </a:t>
            </a:r>
            <a:r>
              <a:rPr lang="de-CH" dirty="0" err="1"/>
              <a:t>Elasticsearch</a:t>
            </a:r>
            <a:r>
              <a:rPr lang="de-CH" dirty="0"/>
              <a:t> aufbaut.</a:t>
            </a:r>
          </a:p>
          <a:p>
            <a:pPr lvl="1"/>
            <a:endParaRPr lang="de-CH" dirty="0"/>
          </a:p>
          <a:p>
            <a:r>
              <a:rPr lang="de-CH" dirty="0"/>
              <a:t>Google Trend</a:t>
            </a:r>
          </a:p>
          <a:p>
            <a:pPr lvl="1"/>
            <a:r>
              <a:rPr lang="de-CH" dirty="0">
                <a:hlinkClick r:id="rId4"/>
              </a:rPr>
              <a:t>https://trends.google.de/trends/explore?q=grafana,kibana</a:t>
            </a:r>
            <a:br>
              <a:rPr lang="de-CH" dirty="0"/>
            </a:br>
            <a:endParaRPr lang="de-CH"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62</a:t>
            </a:fld>
            <a:endParaRPr lang="de-CH"/>
          </a:p>
        </p:txBody>
      </p:sp>
    </p:spTree>
    <p:extLst>
      <p:ext uri="{BB962C8B-B14F-4D97-AF65-F5344CB8AC3E}">
        <p14:creationId xmlns:p14="http://schemas.microsoft.com/office/powerpoint/2010/main" val="193451808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IoT</a:t>
            </a:r>
            <a:r>
              <a:rPr lang="de-CH" dirty="0"/>
              <a:t> </a:t>
            </a:r>
            <a:r>
              <a:rPr lang="de-CH" dirty="0" err="1"/>
              <a:t>Platform</a:t>
            </a:r>
            <a:r>
              <a:rPr lang="de-CH" dirty="0"/>
              <a:t>: Komplettsysteme</a:t>
            </a:r>
          </a:p>
        </p:txBody>
      </p:sp>
      <p:sp>
        <p:nvSpPr>
          <p:cNvPr id="3" name="Inhaltsplatzhalter 2"/>
          <p:cNvSpPr>
            <a:spLocks noGrp="1"/>
          </p:cNvSpPr>
          <p:nvPr>
            <p:ph idx="1"/>
          </p:nvPr>
        </p:nvSpPr>
        <p:spPr/>
        <p:txBody>
          <a:bodyPr/>
          <a:lstStyle/>
          <a:p>
            <a:r>
              <a:rPr lang="de-CH" dirty="0"/>
              <a:t>Verschiedene Anbieter, wie:</a:t>
            </a:r>
          </a:p>
          <a:p>
            <a:pPr lvl="1"/>
            <a:r>
              <a:rPr lang="de-CH" b="1" dirty="0" err="1">
                <a:solidFill>
                  <a:srgbClr val="0F1887"/>
                </a:solidFill>
              </a:rPr>
              <a:t>Thingsboard</a:t>
            </a:r>
            <a:r>
              <a:rPr lang="de-CH" dirty="0"/>
              <a:t> </a:t>
            </a:r>
            <a:r>
              <a:rPr lang="de-CH" dirty="0">
                <a:hlinkClick r:id="rId2"/>
              </a:rPr>
              <a:t>https://thingsboard.io</a:t>
            </a:r>
            <a:br>
              <a:rPr lang="de-CH" dirty="0"/>
            </a:br>
            <a:r>
              <a:rPr lang="de-CH" dirty="0"/>
              <a:t>Open-Source </a:t>
            </a:r>
            <a:r>
              <a:rPr lang="de-CH" dirty="0" err="1"/>
              <a:t>IoT</a:t>
            </a:r>
            <a:r>
              <a:rPr lang="de-CH" dirty="0"/>
              <a:t> </a:t>
            </a:r>
            <a:r>
              <a:rPr lang="de-CH" dirty="0" err="1"/>
              <a:t>Platform</a:t>
            </a:r>
            <a:endParaRPr lang="de-CH" dirty="0"/>
          </a:p>
          <a:p>
            <a:pPr lvl="1"/>
            <a:r>
              <a:rPr lang="de-CH" b="1" dirty="0" err="1">
                <a:solidFill>
                  <a:srgbClr val="0F1887"/>
                </a:solidFill>
              </a:rPr>
              <a:t>Adafruit</a:t>
            </a:r>
            <a:r>
              <a:rPr lang="de-CH" dirty="0"/>
              <a:t> </a:t>
            </a:r>
            <a:r>
              <a:rPr lang="de-CH" dirty="0">
                <a:hlinkClick r:id="rId3"/>
              </a:rPr>
              <a:t>https://io.adafruit.com</a:t>
            </a:r>
            <a:br>
              <a:rPr lang="de-CH" dirty="0"/>
            </a:br>
            <a:r>
              <a:rPr lang="de-CH" dirty="0"/>
              <a:t>"The </a:t>
            </a:r>
            <a:r>
              <a:rPr lang="de-CH" dirty="0" err="1"/>
              <a:t>internet</a:t>
            </a:r>
            <a:r>
              <a:rPr lang="de-CH" dirty="0"/>
              <a:t> </a:t>
            </a:r>
            <a:r>
              <a:rPr lang="de-CH" dirty="0" err="1"/>
              <a:t>of</a:t>
            </a:r>
            <a:r>
              <a:rPr lang="de-CH" dirty="0"/>
              <a:t> </a:t>
            </a:r>
            <a:r>
              <a:rPr lang="de-CH" dirty="0" err="1"/>
              <a:t>things</a:t>
            </a:r>
            <a:r>
              <a:rPr lang="de-CH" dirty="0"/>
              <a:t> </a:t>
            </a:r>
            <a:r>
              <a:rPr lang="de-CH" dirty="0" err="1"/>
              <a:t>for</a:t>
            </a:r>
            <a:r>
              <a:rPr lang="de-CH" dirty="0"/>
              <a:t> </a:t>
            </a:r>
            <a:r>
              <a:rPr lang="de-CH" dirty="0" err="1"/>
              <a:t>everyone</a:t>
            </a:r>
            <a:r>
              <a:rPr lang="de-CH" dirty="0"/>
              <a:t>"</a:t>
            </a:r>
          </a:p>
          <a:p>
            <a:pPr lvl="1"/>
            <a:r>
              <a:rPr lang="de-CH" b="1" dirty="0" err="1">
                <a:solidFill>
                  <a:srgbClr val="0F1887"/>
                </a:solidFill>
              </a:rPr>
              <a:t>Azure</a:t>
            </a:r>
            <a:r>
              <a:rPr lang="de-CH" b="1" dirty="0">
                <a:solidFill>
                  <a:srgbClr val="0F1887"/>
                </a:solidFill>
              </a:rPr>
              <a:t> </a:t>
            </a:r>
            <a:r>
              <a:rPr lang="de-CH" b="1" dirty="0" err="1">
                <a:solidFill>
                  <a:srgbClr val="0F1887"/>
                </a:solidFill>
              </a:rPr>
              <a:t>IoT</a:t>
            </a:r>
            <a:r>
              <a:rPr lang="de-CH" b="1" dirty="0">
                <a:solidFill>
                  <a:srgbClr val="0F1887"/>
                </a:solidFill>
              </a:rPr>
              <a:t> </a:t>
            </a:r>
            <a:r>
              <a:rPr lang="de-CH" dirty="0">
                <a:hlinkClick r:id="rId4"/>
              </a:rPr>
              <a:t>https://azure.microsoft.com/de-de/overview/iot/</a:t>
            </a:r>
            <a:br>
              <a:rPr lang="de-CH" dirty="0"/>
            </a:br>
            <a:r>
              <a:rPr lang="de-CH" dirty="0"/>
              <a:t>Services für </a:t>
            </a:r>
            <a:r>
              <a:rPr lang="de-CH" dirty="0" err="1"/>
              <a:t>IoT</a:t>
            </a:r>
            <a:r>
              <a:rPr lang="de-CH" dirty="0"/>
              <a:t>: </a:t>
            </a:r>
            <a:r>
              <a:rPr lang="de-CH" dirty="0" err="1"/>
              <a:t>IoT</a:t>
            </a:r>
            <a:r>
              <a:rPr lang="de-CH" dirty="0"/>
              <a:t> Hub, Digital </a:t>
            </a:r>
            <a:r>
              <a:rPr lang="de-CH" dirty="0" err="1"/>
              <a:t>Twins</a:t>
            </a:r>
            <a:r>
              <a:rPr lang="de-CH" dirty="0"/>
              <a:t>, </a:t>
            </a:r>
            <a:r>
              <a:rPr lang="de-CH" dirty="0" err="1"/>
              <a:t>IoT</a:t>
            </a:r>
            <a:r>
              <a:rPr lang="de-CH" dirty="0"/>
              <a:t> Central </a:t>
            </a:r>
            <a:r>
              <a:rPr lang="de-CH" dirty="0" err="1"/>
              <a:t>Application</a:t>
            </a:r>
            <a:r>
              <a:rPr lang="de-CH" dirty="0"/>
              <a:t>, ...</a:t>
            </a:r>
          </a:p>
          <a:p>
            <a:pPr lvl="1"/>
            <a:r>
              <a:rPr lang="de-CH" b="1" dirty="0">
                <a:solidFill>
                  <a:srgbClr val="0F1887"/>
                </a:solidFill>
              </a:rPr>
              <a:t>AWS </a:t>
            </a:r>
            <a:r>
              <a:rPr lang="de-CH" b="1" dirty="0" err="1">
                <a:solidFill>
                  <a:srgbClr val="0F1887"/>
                </a:solidFill>
              </a:rPr>
              <a:t>IoT</a:t>
            </a:r>
            <a:r>
              <a:rPr lang="de-CH" b="1" dirty="0">
                <a:solidFill>
                  <a:srgbClr val="0F1887"/>
                </a:solidFill>
              </a:rPr>
              <a:t> </a:t>
            </a:r>
            <a:r>
              <a:rPr lang="de-CH" dirty="0">
                <a:hlinkClick r:id="rId5"/>
              </a:rPr>
              <a:t>https://aws.amazon.com/de/iot/?nc2=h_m2</a:t>
            </a:r>
            <a:br>
              <a:rPr lang="de-CH" dirty="0"/>
            </a:br>
            <a:r>
              <a:rPr lang="de-CH" dirty="0" err="1"/>
              <a:t>IoT</a:t>
            </a:r>
            <a:r>
              <a:rPr lang="de-CH" dirty="0"/>
              <a:t>-Services für industrielle, private und kommerzielle Lösungen</a:t>
            </a:r>
          </a:p>
          <a:p>
            <a:pPr lvl="1"/>
            <a:r>
              <a:rPr lang="de-CH" b="1" dirty="0">
                <a:solidFill>
                  <a:srgbClr val="0F1887"/>
                </a:solidFill>
              </a:rPr>
              <a:t>Google Cloud </a:t>
            </a:r>
            <a:r>
              <a:rPr lang="de-CH" b="1" dirty="0" err="1">
                <a:solidFill>
                  <a:srgbClr val="0F1887"/>
                </a:solidFill>
              </a:rPr>
              <a:t>IoT</a:t>
            </a:r>
            <a:r>
              <a:rPr lang="de-CH" b="1" dirty="0">
                <a:solidFill>
                  <a:srgbClr val="0F1887"/>
                </a:solidFill>
              </a:rPr>
              <a:t> </a:t>
            </a:r>
            <a:r>
              <a:rPr lang="de-CH" dirty="0">
                <a:hlinkClick r:id="rId6"/>
              </a:rPr>
              <a:t>https://cloud.google.com/solutions/iot/?hl=de</a:t>
            </a:r>
            <a:br>
              <a:rPr lang="de-CH" dirty="0"/>
            </a:br>
            <a:r>
              <a:rPr lang="de-CH" dirty="0"/>
              <a:t>Plattform für intelligente </a:t>
            </a:r>
            <a:r>
              <a:rPr lang="de-CH" dirty="0" err="1"/>
              <a:t>IoT</a:t>
            </a:r>
            <a:r>
              <a:rPr lang="de-CH" dirty="0"/>
              <a:t>-Dienste</a:t>
            </a:r>
            <a:br>
              <a:rPr lang="de-CH" dirty="0"/>
            </a:br>
            <a:endParaRPr lang="de-CH" dirty="0"/>
          </a:p>
          <a:p>
            <a:r>
              <a:rPr lang="de-CH" dirty="0"/>
              <a:t>Liste von Plattformen mit einem Funktionsvergleich:</a:t>
            </a:r>
            <a:br>
              <a:rPr lang="de-CH" dirty="0"/>
            </a:br>
            <a:r>
              <a:rPr lang="de-CH" dirty="0">
                <a:hlinkClick r:id="rId7"/>
              </a:rPr>
              <a:t>https://www.postscapes.com/internet-of-things-platforms/</a:t>
            </a:r>
            <a:endParaRPr lang="de-CH"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63</a:t>
            </a:fld>
            <a:endParaRPr lang="de-CH"/>
          </a:p>
        </p:txBody>
      </p:sp>
    </p:spTree>
    <p:extLst>
      <p:ext uri="{BB962C8B-B14F-4D97-AF65-F5344CB8AC3E}">
        <p14:creationId xmlns:p14="http://schemas.microsoft.com/office/powerpoint/2010/main" val="225170612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IoT</a:t>
            </a:r>
            <a:r>
              <a:rPr lang="de-CH" dirty="0"/>
              <a:t> Szenarien: Diskussion</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64</a:t>
            </a:fld>
            <a:endParaRPr lang="de-CH"/>
          </a:p>
        </p:txBody>
      </p:sp>
      <p:pic>
        <p:nvPicPr>
          <p:cNvPr id="7" name="Grafik 6">
            <a:extLst>
              <a:ext uri="{FF2B5EF4-FFF2-40B4-BE49-F238E27FC236}">
                <a16:creationId xmlns:a16="http://schemas.microsoft.com/office/drawing/2014/main" id="{4B8963CC-3C61-2849-89A7-6DD54680B400}"/>
              </a:ext>
            </a:extLst>
          </p:cNvPr>
          <p:cNvPicPr>
            <a:picLocks noChangeAspect="1"/>
          </p:cNvPicPr>
          <p:nvPr/>
        </p:nvPicPr>
        <p:blipFill>
          <a:blip r:embed="rId2"/>
          <a:stretch>
            <a:fillRect/>
          </a:stretch>
        </p:blipFill>
        <p:spPr>
          <a:xfrm>
            <a:off x="1802272" y="3502704"/>
            <a:ext cx="1270807" cy="1270807"/>
          </a:xfrm>
          <a:prstGeom prst="rect">
            <a:avLst/>
          </a:prstGeom>
        </p:spPr>
      </p:pic>
      <p:sp>
        <p:nvSpPr>
          <p:cNvPr id="8" name="Textfeld 7">
            <a:extLst>
              <a:ext uri="{FF2B5EF4-FFF2-40B4-BE49-F238E27FC236}">
                <a16:creationId xmlns:a16="http://schemas.microsoft.com/office/drawing/2014/main" id="{F92E0DDF-9CD4-1C4C-973F-F517BD86D16C}"/>
              </a:ext>
            </a:extLst>
          </p:cNvPr>
          <p:cNvSpPr txBox="1"/>
          <p:nvPr/>
        </p:nvSpPr>
        <p:spPr>
          <a:xfrm>
            <a:off x="740684" y="3116112"/>
            <a:ext cx="1984838" cy="446276"/>
          </a:xfrm>
          <a:prstGeom prst="rect">
            <a:avLst/>
          </a:prstGeom>
          <a:noFill/>
        </p:spPr>
        <p:txBody>
          <a:bodyPr wrap="none" rtlCol="0">
            <a:spAutoFit/>
          </a:bodyPr>
          <a:lstStyle/>
          <a:p>
            <a:r>
              <a:rPr lang="de-DE" dirty="0"/>
              <a:t>Datenakquise</a:t>
            </a:r>
          </a:p>
        </p:txBody>
      </p:sp>
      <p:sp>
        <p:nvSpPr>
          <p:cNvPr id="10" name="Textfeld 9">
            <a:extLst>
              <a:ext uri="{FF2B5EF4-FFF2-40B4-BE49-F238E27FC236}">
                <a16:creationId xmlns:a16="http://schemas.microsoft.com/office/drawing/2014/main" id="{AEB142A6-4BC1-2240-B0D0-AC50C1128E26}"/>
              </a:ext>
            </a:extLst>
          </p:cNvPr>
          <p:cNvSpPr txBox="1"/>
          <p:nvPr/>
        </p:nvSpPr>
        <p:spPr>
          <a:xfrm>
            <a:off x="4009301" y="3118331"/>
            <a:ext cx="2130711" cy="446276"/>
          </a:xfrm>
          <a:prstGeom prst="rect">
            <a:avLst/>
          </a:prstGeom>
          <a:noFill/>
        </p:spPr>
        <p:txBody>
          <a:bodyPr wrap="none" rtlCol="0">
            <a:spAutoFit/>
          </a:bodyPr>
          <a:lstStyle/>
          <a:p>
            <a:r>
              <a:rPr lang="de-DE" dirty="0"/>
              <a:t>Datentransport</a:t>
            </a:r>
          </a:p>
        </p:txBody>
      </p:sp>
      <p:sp>
        <p:nvSpPr>
          <p:cNvPr id="11" name="Textfeld 10">
            <a:extLst>
              <a:ext uri="{FF2B5EF4-FFF2-40B4-BE49-F238E27FC236}">
                <a16:creationId xmlns:a16="http://schemas.microsoft.com/office/drawing/2014/main" id="{82FCF939-4E48-2C45-B8D7-D1CCF1CEBD75}"/>
              </a:ext>
            </a:extLst>
          </p:cNvPr>
          <p:cNvSpPr txBox="1"/>
          <p:nvPr/>
        </p:nvSpPr>
        <p:spPr>
          <a:xfrm>
            <a:off x="7863541" y="3118331"/>
            <a:ext cx="1984839" cy="446276"/>
          </a:xfrm>
          <a:prstGeom prst="rect">
            <a:avLst/>
          </a:prstGeom>
          <a:noFill/>
        </p:spPr>
        <p:txBody>
          <a:bodyPr wrap="none" rtlCol="0">
            <a:spAutoFit/>
          </a:bodyPr>
          <a:lstStyle/>
          <a:p>
            <a:r>
              <a:rPr lang="de-DE" dirty="0"/>
              <a:t>Datenanalyse</a:t>
            </a:r>
          </a:p>
        </p:txBody>
      </p:sp>
      <p:pic>
        <p:nvPicPr>
          <p:cNvPr id="12" name="Grafik 11">
            <a:extLst>
              <a:ext uri="{FF2B5EF4-FFF2-40B4-BE49-F238E27FC236}">
                <a16:creationId xmlns:a16="http://schemas.microsoft.com/office/drawing/2014/main" id="{2774A9AD-A16B-9143-91F7-F19C2ABA2AF0}"/>
              </a:ext>
            </a:extLst>
          </p:cNvPr>
          <p:cNvPicPr>
            <a:picLocks noChangeAspect="1"/>
          </p:cNvPicPr>
          <p:nvPr/>
        </p:nvPicPr>
        <p:blipFill>
          <a:blip r:embed="rId3"/>
          <a:stretch>
            <a:fillRect/>
          </a:stretch>
        </p:blipFill>
        <p:spPr>
          <a:xfrm>
            <a:off x="689937" y="3891828"/>
            <a:ext cx="636046" cy="636046"/>
          </a:xfrm>
          <a:prstGeom prst="rect">
            <a:avLst/>
          </a:prstGeom>
        </p:spPr>
      </p:pic>
      <p:pic>
        <p:nvPicPr>
          <p:cNvPr id="13" name="Grafik 12">
            <a:extLst>
              <a:ext uri="{FF2B5EF4-FFF2-40B4-BE49-F238E27FC236}">
                <a16:creationId xmlns:a16="http://schemas.microsoft.com/office/drawing/2014/main" id="{5A7E2076-99C0-1346-8474-9581EF4C5DC1}"/>
              </a:ext>
            </a:extLst>
          </p:cNvPr>
          <p:cNvPicPr>
            <a:picLocks noChangeAspect="1"/>
          </p:cNvPicPr>
          <p:nvPr/>
        </p:nvPicPr>
        <p:blipFill>
          <a:blip r:embed="rId4"/>
          <a:stretch>
            <a:fillRect/>
          </a:stretch>
        </p:blipFill>
        <p:spPr>
          <a:xfrm>
            <a:off x="1253975" y="3934438"/>
            <a:ext cx="636046" cy="636046"/>
          </a:xfrm>
          <a:prstGeom prst="rect">
            <a:avLst/>
          </a:prstGeom>
        </p:spPr>
      </p:pic>
      <p:pic>
        <p:nvPicPr>
          <p:cNvPr id="14" name="Grafik 13">
            <a:extLst>
              <a:ext uri="{FF2B5EF4-FFF2-40B4-BE49-F238E27FC236}">
                <a16:creationId xmlns:a16="http://schemas.microsoft.com/office/drawing/2014/main" id="{FC05F6F8-E671-1148-A478-BFE0A5DFE1EA}"/>
              </a:ext>
            </a:extLst>
          </p:cNvPr>
          <p:cNvPicPr>
            <a:picLocks noChangeAspect="1"/>
          </p:cNvPicPr>
          <p:nvPr/>
        </p:nvPicPr>
        <p:blipFill>
          <a:blip r:embed="rId5"/>
          <a:stretch>
            <a:fillRect/>
          </a:stretch>
        </p:blipFill>
        <p:spPr>
          <a:xfrm>
            <a:off x="4544273" y="3632055"/>
            <a:ext cx="1044649" cy="1044649"/>
          </a:xfrm>
          <a:prstGeom prst="rect">
            <a:avLst/>
          </a:prstGeom>
        </p:spPr>
      </p:pic>
      <p:pic>
        <p:nvPicPr>
          <p:cNvPr id="15" name="Grafik 14">
            <a:extLst>
              <a:ext uri="{FF2B5EF4-FFF2-40B4-BE49-F238E27FC236}">
                <a16:creationId xmlns:a16="http://schemas.microsoft.com/office/drawing/2014/main" id="{AE7E7D90-CEC7-C942-88D4-0F829523D01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65359" y="3502704"/>
            <a:ext cx="1270807" cy="1270807"/>
          </a:xfrm>
          <a:prstGeom prst="rect">
            <a:avLst/>
          </a:prstGeom>
        </p:spPr>
      </p:pic>
      <p:pic>
        <p:nvPicPr>
          <p:cNvPr id="16" name="Grafik 15">
            <a:extLst>
              <a:ext uri="{FF2B5EF4-FFF2-40B4-BE49-F238E27FC236}">
                <a16:creationId xmlns:a16="http://schemas.microsoft.com/office/drawing/2014/main" id="{5405B1B5-8561-6B44-A469-B5C0B06B15A7}"/>
              </a:ext>
            </a:extLst>
          </p:cNvPr>
          <p:cNvPicPr>
            <a:picLocks noChangeAspect="1"/>
          </p:cNvPicPr>
          <p:nvPr/>
        </p:nvPicPr>
        <p:blipFill>
          <a:blip r:embed="rId7"/>
          <a:stretch>
            <a:fillRect/>
          </a:stretch>
        </p:blipFill>
        <p:spPr>
          <a:xfrm>
            <a:off x="8783704" y="3837537"/>
            <a:ext cx="735740" cy="735740"/>
          </a:xfrm>
          <a:prstGeom prst="rect">
            <a:avLst/>
          </a:prstGeom>
        </p:spPr>
      </p:pic>
      <p:cxnSp>
        <p:nvCxnSpPr>
          <p:cNvPr id="17" name="Gerade Verbindung mit Pfeil 16">
            <a:extLst>
              <a:ext uri="{FF2B5EF4-FFF2-40B4-BE49-F238E27FC236}">
                <a16:creationId xmlns:a16="http://schemas.microsoft.com/office/drawing/2014/main" id="{91F2F1DF-E0CA-5343-AC0B-50361FECF09D}"/>
              </a:ext>
            </a:extLst>
          </p:cNvPr>
          <p:cNvCxnSpPr/>
          <p:nvPr/>
        </p:nvCxnSpPr>
        <p:spPr bwMode="auto">
          <a:xfrm>
            <a:off x="3279475" y="4130563"/>
            <a:ext cx="648072" cy="0"/>
          </a:xfrm>
          <a:prstGeom prst="straightConnector1">
            <a:avLst/>
          </a:prstGeom>
          <a:solidFill>
            <a:srgbClr val="9999CC"/>
          </a:solidFill>
          <a:ln w="38100" cap="flat" cmpd="sng" algn="ctr">
            <a:solidFill>
              <a:schemeClr val="bg1">
                <a:lumMod val="65000"/>
              </a:schemeClr>
            </a:solidFill>
            <a:prstDash val="solid"/>
            <a:round/>
            <a:headEnd type="none" w="med" len="med"/>
            <a:tailEnd type="triangle"/>
          </a:ln>
          <a:effectLst/>
        </p:spPr>
      </p:cxnSp>
      <p:cxnSp>
        <p:nvCxnSpPr>
          <p:cNvPr id="18" name="Gerade Verbindung mit Pfeil 17">
            <a:extLst>
              <a:ext uri="{FF2B5EF4-FFF2-40B4-BE49-F238E27FC236}">
                <a16:creationId xmlns:a16="http://schemas.microsoft.com/office/drawing/2014/main" id="{9EEDE0E0-8C0D-F445-9DE2-40A3964F3BD8}"/>
              </a:ext>
            </a:extLst>
          </p:cNvPr>
          <p:cNvCxnSpPr/>
          <p:nvPr/>
        </p:nvCxnSpPr>
        <p:spPr bwMode="auto">
          <a:xfrm>
            <a:off x="3267427" y="4301331"/>
            <a:ext cx="648072" cy="0"/>
          </a:xfrm>
          <a:prstGeom prst="straightConnector1">
            <a:avLst/>
          </a:prstGeom>
          <a:solidFill>
            <a:srgbClr val="9999CC"/>
          </a:solidFill>
          <a:ln w="38100" cap="flat" cmpd="sng" algn="ctr">
            <a:solidFill>
              <a:schemeClr val="bg1">
                <a:lumMod val="65000"/>
              </a:schemeClr>
            </a:solidFill>
            <a:prstDash val="solid"/>
            <a:round/>
            <a:headEnd type="triangle" w="med" len="med"/>
            <a:tailEnd type="none"/>
          </a:ln>
          <a:effectLst/>
        </p:spPr>
      </p:cxnSp>
      <p:cxnSp>
        <p:nvCxnSpPr>
          <p:cNvPr id="19" name="Gerade Verbindung mit Pfeil 18">
            <a:extLst>
              <a:ext uri="{FF2B5EF4-FFF2-40B4-BE49-F238E27FC236}">
                <a16:creationId xmlns:a16="http://schemas.microsoft.com/office/drawing/2014/main" id="{FE489F89-6EFA-244A-BB6F-50803CCF247B}"/>
              </a:ext>
            </a:extLst>
          </p:cNvPr>
          <p:cNvCxnSpPr/>
          <p:nvPr/>
        </p:nvCxnSpPr>
        <p:spPr bwMode="auto">
          <a:xfrm>
            <a:off x="6582711" y="4081693"/>
            <a:ext cx="648072" cy="0"/>
          </a:xfrm>
          <a:prstGeom prst="straightConnector1">
            <a:avLst/>
          </a:prstGeom>
          <a:solidFill>
            <a:srgbClr val="9999CC"/>
          </a:solidFill>
          <a:ln w="38100" cap="flat" cmpd="sng" algn="ctr">
            <a:solidFill>
              <a:schemeClr val="bg1">
                <a:lumMod val="65000"/>
              </a:schemeClr>
            </a:solidFill>
            <a:prstDash val="solid"/>
            <a:round/>
            <a:headEnd type="none" w="med" len="med"/>
            <a:tailEnd type="triangle"/>
          </a:ln>
          <a:effectLst/>
        </p:spPr>
      </p:cxnSp>
      <p:cxnSp>
        <p:nvCxnSpPr>
          <p:cNvPr id="20" name="Gerade Verbindung mit Pfeil 19">
            <a:extLst>
              <a:ext uri="{FF2B5EF4-FFF2-40B4-BE49-F238E27FC236}">
                <a16:creationId xmlns:a16="http://schemas.microsoft.com/office/drawing/2014/main" id="{DF90A510-DE48-8442-81CF-F6EE3FD7B86D}"/>
              </a:ext>
            </a:extLst>
          </p:cNvPr>
          <p:cNvCxnSpPr/>
          <p:nvPr/>
        </p:nvCxnSpPr>
        <p:spPr bwMode="auto">
          <a:xfrm>
            <a:off x="6570663" y="4252461"/>
            <a:ext cx="648072" cy="0"/>
          </a:xfrm>
          <a:prstGeom prst="straightConnector1">
            <a:avLst/>
          </a:prstGeom>
          <a:solidFill>
            <a:srgbClr val="9999CC"/>
          </a:solidFill>
          <a:ln w="38100" cap="flat" cmpd="sng" algn="ctr">
            <a:solidFill>
              <a:schemeClr val="bg1">
                <a:lumMod val="65000"/>
              </a:schemeClr>
            </a:solidFill>
            <a:prstDash val="solid"/>
            <a:round/>
            <a:headEnd type="triangle" w="med" len="med"/>
            <a:tailEnd type="none"/>
          </a:ln>
          <a:effectLst/>
        </p:spPr>
      </p:cxnSp>
    </p:spTree>
    <p:extLst>
      <p:ext uri="{BB962C8B-B14F-4D97-AF65-F5344CB8AC3E}">
        <p14:creationId xmlns:p14="http://schemas.microsoft.com/office/powerpoint/2010/main" val="166306279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CA2630-D15F-F84E-9CC0-01DE4E064678}"/>
              </a:ext>
            </a:extLst>
          </p:cNvPr>
          <p:cNvSpPr>
            <a:spLocks noGrp="1"/>
          </p:cNvSpPr>
          <p:nvPr>
            <p:ph type="title"/>
          </p:nvPr>
        </p:nvSpPr>
        <p:spPr/>
        <p:txBody>
          <a:bodyPr/>
          <a:lstStyle/>
          <a:p>
            <a:r>
              <a:rPr lang="de-DE" dirty="0"/>
              <a:t>Szenario: </a:t>
            </a:r>
            <a:r>
              <a:rPr lang="de-DE" dirty="0" err="1"/>
              <a:t>LoRaWAN</a:t>
            </a:r>
            <a:endParaRPr lang="de-DE" dirty="0"/>
          </a:p>
        </p:txBody>
      </p:sp>
      <p:sp>
        <p:nvSpPr>
          <p:cNvPr id="3" name="Inhaltsplatzhalter 2">
            <a:extLst>
              <a:ext uri="{FF2B5EF4-FFF2-40B4-BE49-F238E27FC236}">
                <a16:creationId xmlns:a16="http://schemas.microsoft.com/office/drawing/2014/main" id="{9C604409-46BC-DC4A-B6E7-75427ED4E335}"/>
              </a:ext>
            </a:extLst>
          </p:cNvPr>
          <p:cNvSpPr>
            <a:spLocks noGrp="1"/>
          </p:cNvSpPr>
          <p:nvPr>
            <p:ph idx="1"/>
          </p:nvPr>
        </p:nvSpPr>
        <p:spPr/>
        <p:txBody>
          <a:bodyPr/>
          <a:lstStyle/>
          <a:p>
            <a:r>
              <a:rPr lang="de-DE" dirty="0"/>
              <a:t>Ausgangslage</a:t>
            </a:r>
          </a:p>
          <a:p>
            <a:pPr marL="541337" lvl="1" indent="0">
              <a:buNone/>
            </a:pPr>
            <a:r>
              <a:rPr lang="de-DE" dirty="0" err="1"/>
              <a:t>LoRaWAN</a:t>
            </a:r>
            <a:r>
              <a:rPr lang="de-DE" dirty="0"/>
              <a:t> steht für Long Range Wide Area Network. Es ist eine Kommunikationsinfrastruktur für </a:t>
            </a:r>
            <a:r>
              <a:rPr lang="de-DE" b="1" dirty="0">
                <a:solidFill>
                  <a:srgbClr val="0F1887"/>
                </a:solidFill>
              </a:rPr>
              <a:t>kleine, drahtlose, batteriegetriebene Systeme</a:t>
            </a:r>
            <a:r>
              <a:rPr lang="de-DE" dirty="0"/>
              <a:t> und interessant, um für </a:t>
            </a:r>
            <a:r>
              <a:rPr lang="de-DE" dirty="0" err="1"/>
              <a:t>IoT</a:t>
            </a:r>
            <a:r>
              <a:rPr lang="de-DE" dirty="0"/>
              <a:t> Devices einen Kommunikationskanal über längere Distanzen bereitstellen zu können. Die Hochschule für Technik (HT) betreibt auf dem Campus Brugg-Windisch ein solches </a:t>
            </a:r>
            <a:r>
              <a:rPr lang="de-DE" dirty="0" err="1"/>
              <a:t>LoRaWAN</a:t>
            </a:r>
            <a:r>
              <a:rPr lang="de-DE" dirty="0"/>
              <a:t> (u.a. auch Swisscom) .</a:t>
            </a:r>
          </a:p>
          <a:p>
            <a:r>
              <a:rPr lang="de-DE" dirty="0"/>
              <a:t>Ziel</a:t>
            </a:r>
          </a:p>
          <a:p>
            <a:pPr marL="541337" lvl="1" indent="0">
              <a:buNone/>
            </a:pPr>
            <a:r>
              <a:rPr lang="de-DE" dirty="0"/>
              <a:t>Da das </a:t>
            </a:r>
            <a:r>
              <a:rPr lang="de-DE" b="1" dirty="0" err="1">
                <a:solidFill>
                  <a:srgbClr val="0F1887"/>
                </a:solidFill>
              </a:rPr>
              <a:t>LoRaWAN</a:t>
            </a:r>
            <a:r>
              <a:rPr lang="de-DE" dirty="0"/>
              <a:t> vermehrt als Infrastruktur in der Lehre eingesetzt werden soll, braucht die HT ein Monitoring des Campus-</a:t>
            </a:r>
            <a:r>
              <a:rPr lang="de-DE" dirty="0" err="1"/>
              <a:t>LoRaWAN</a:t>
            </a:r>
            <a:r>
              <a:rPr lang="de-DE" dirty="0"/>
              <a:t>. Das Monitoring soll den Campus abdecken und über Kennwerte wie </a:t>
            </a:r>
            <a:r>
              <a:rPr lang="de-DE" b="1" dirty="0">
                <a:solidFill>
                  <a:srgbClr val="0F1887"/>
                </a:solidFill>
              </a:rPr>
              <a:t>Signalstärke</a:t>
            </a:r>
            <a:r>
              <a:rPr lang="de-DE" dirty="0"/>
              <a:t> eines </a:t>
            </a:r>
            <a:r>
              <a:rPr lang="de-DE" dirty="0" err="1"/>
              <a:t>LoRa</a:t>
            </a:r>
            <a:r>
              <a:rPr lang="de-DE" dirty="0"/>
              <a:t>-Device die aktuelle Kommunikationsleistung des </a:t>
            </a:r>
            <a:r>
              <a:rPr lang="de-DE" dirty="0" err="1"/>
              <a:t>LoRaWAN</a:t>
            </a:r>
            <a:r>
              <a:rPr lang="de-DE" dirty="0"/>
              <a:t> an verschiedenen Standorten (</a:t>
            </a:r>
            <a:r>
              <a:rPr lang="de-DE" dirty="0" err="1"/>
              <a:t>Indoor</a:t>
            </a:r>
            <a:r>
              <a:rPr lang="de-DE" dirty="0"/>
              <a:t> vs. Outdoor) </a:t>
            </a:r>
            <a:r>
              <a:rPr lang="de-DE" b="1" dirty="0">
                <a:solidFill>
                  <a:srgbClr val="0F1887"/>
                </a:solidFill>
              </a:rPr>
              <a:t>visualisieren</a:t>
            </a:r>
            <a:r>
              <a:rPr lang="de-DE" dirty="0"/>
              <a:t> zu können.</a:t>
            </a:r>
          </a:p>
        </p:txBody>
      </p:sp>
      <p:sp>
        <p:nvSpPr>
          <p:cNvPr id="4" name="Datumsplatzhalter 3">
            <a:extLst>
              <a:ext uri="{FF2B5EF4-FFF2-40B4-BE49-F238E27FC236}">
                <a16:creationId xmlns:a16="http://schemas.microsoft.com/office/drawing/2014/main" id="{55A3830B-413F-9C49-AA34-5CEB8E47A6F3}"/>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53F04EA8-47E1-A34B-97C4-3643FE49FC8D}"/>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C1F20FFD-38A6-DE49-886E-EA0AEE577FF6}"/>
              </a:ext>
            </a:extLst>
          </p:cNvPr>
          <p:cNvSpPr>
            <a:spLocks noGrp="1"/>
          </p:cNvSpPr>
          <p:nvPr>
            <p:ph type="sldNum" sz="quarter" idx="12"/>
          </p:nvPr>
        </p:nvSpPr>
        <p:spPr/>
        <p:txBody>
          <a:bodyPr/>
          <a:lstStyle/>
          <a:p>
            <a:pPr>
              <a:defRPr/>
            </a:pPr>
            <a:fld id="{883E2366-F660-4431-B6B4-C12EB57AAC9D}" type="slidenum">
              <a:rPr lang="de-CH" smtClean="0"/>
              <a:pPr>
                <a:defRPr/>
              </a:pPr>
              <a:t>65</a:t>
            </a:fld>
            <a:endParaRPr lang="de-CH"/>
          </a:p>
        </p:txBody>
      </p:sp>
    </p:spTree>
    <p:extLst>
      <p:ext uri="{BB962C8B-B14F-4D97-AF65-F5344CB8AC3E}">
        <p14:creationId xmlns:p14="http://schemas.microsoft.com/office/powerpoint/2010/main" val="137704042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3245AE-82D9-F743-8636-256BD8CD3143}"/>
              </a:ext>
            </a:extLst>
          </p:cNvPr>
          <p:cNvSpPr>
            <a:spLocks noGrp="1"/>
          </p:cNvSpPr>
          <p:nvPr>
            <p:ph type="title"/>
          </p:nvPr>
        </p:nvSpPr>
        <p:spPr/>
        <p:txBody>
          <a:bodyPr/>
          <a:lstStyle/>
          <a:p>
            <a:r>
              <a:rPr lang="de-DE" dirty="0"/>
              <a:t>Szenario: Fast Data</a:t>
            </a:r>
          </a:p>
        </p:txBody>
      </p:sp>
      <p:sp>
        <p:nvSpPr>
          <p:cNvPr id="3" name="Inhaltsplatzhalter 2">
            <a:extLst>
              <a:ext uri="{FF2B5EF4-FFF2-40B4-BE49-F238E27FC236}">
                <a16:creationId xmlns:a16="http://schemas.microsoft.com/office/drawing/2014/main" id="{CE19936F-5681-5C48-9850-5D3FF94DFDF7}"/>
              </a:ext>
            </a:extLst>
          </p:cNvPr>
          <p:cNvSpPr>
            <a:spLocks noGrp="1"/>
          </p:cNvSpPr>
          <p:nvPr>
            <p:ph idx="1"/>
          </p:nvPr>
        </p:nvSpPr>
        <p:spPr/>
        <p:txBody>
          <a:bodyPr/>
          <a:lstStyle/>
          <a:p>
            <a:r>
              <a:rPr lang="de-DE" dirty="0"/>
              <a:t>Ausgangslage</a:t>
            </a:r>
          </a:p>
          <a:p>
            <a:pPr marL="541337" lvl="1" indent="0">
              <a:buNone/>
            </a:pPr>
            <a:r>
              <a:rPr lang="de-DE" dirty="0"/>
              <a:t>Mit </a:t>
            </a:r>
            <a:r>
              <a:rPr lang="de-DE" b="1" dirty="0">
                <a:solidFill>
                  <a:srgbClr val="0F1887"/>
                </a:solidFill>
              </a:rPr>
              <a:t>Stream-Processing</a:t>
            </a:r>
            <a:r>
              <a:rPr lang="de-DE" dirty="0"/>
              <a:t> sollen Datenströme (Taktrate 1min) in Echtzeit analysiert werden, um auf entsprechende Ereignisse, wie bestimmter </a:t>
            </a:r>
            <a:r>
              <a:rPr lang="de-DE" dirty="0" err="1"/>
              <a:t>Threshold</a:t>
            </a:r>
            <a:r>
              <a:rPr lang="de-DE" dirty="0"/>
              <a:t> ist erreicht, </a:t>
            </a:r>
            <a:r>
              <a:rPr lang="de-DE" b="1" dirty="0">
                <a:solidFill>
                  <a:srgbClr val="0F1887"/>
                </a:solidFill>
              </a:rPr>
              <a:t>sofort reagieren oder Daten aggregieren</a:t>
            </a:r>
            <a:r>
              <a:rPr lang="de-DE" dirty="0"/>
              <a:t> zu können, bevor diese an eine </a:t>
            </a:r>
            <a:r>
              <a:rPr lang="de-DE" b="1" dirty="0">
                <a:solidFill>
                  <a:srgbClr val="0F1887"/>
                </a:solidFill>
              </a:rPr>
              <a:t>Datenbank</a:t>
            </a:r>
            <a:r>
              <a:rPr lang="de-DE" dirty="0"/>
              <a:t> für eine Big Data Analyse gespeichert werden.</a:t>
            </a:r>
          </a:p>
          <a:p>
            <a:r>
              <a:rPr lang="de-DE" dirty="0"/>
              <a:t>Ziel</a:t>
            </a:r>
          </a:p>
          <a:p>
            <a:pPr marL="541337" lvl="1" indent="0">
              <a:buNone/>
            </a:pPr>
            <a:r>
              <a:rPr lang="de-DE" b="1" dirty="0">
                <a:solidFill>
                  <a:srgbClr val="0F1887"/>
                </a:solidFill>
              </a:rPr>
              <a:t>Verarbeitung</a:t>
            </a:r>
            <a:r>
              <a:rPr lang="de-DE" dirty="0"/>
              <a:t> und </a:t>
            </a:r>
            <a:r>
              <a:rPr lang="de-DE" b="1" dirty="0">
                <a:solidFill>
                  <a:srgbClr val="0F1887"/>
                </a:solidFill>
              </a:rPr>
              <a:t>Monitoring</a:t>
            </a:r>
            <a:r>
              <a:rPr lang="de-DE" dirty="0"/>
              <a:t> von Sensordaten (</a:t>
            </a:r>
            <a:r>
              <a:rPr lang="de-DE" dirty="0" err="1"/>
              <a:t>Indoor</a:t>
            </a:r>
            <a:r>
              <a:rPr lang="de-DE" dirty="0"/>
              <a:t>, Feuchtigkeit, Temperatur), um </a:t>
            </a:r>
            <a:r>
              <a:rPr lang="de-DE" dirty="0" err="1"/>
              <a:t>Thresholds</a:t>
            </a:r>
            <a:r>
              <a:rPr lang="de-DE" dirty="0"/>
              <a:t> aus einem Datenstrom </a:t>
            </a:r>
            <a:r>
              <a:rPr lang="de-DE" b="1" dirty="0">
                <a:solidFill>
                  <a:srgbClr val="0F1887"/>
                </a:solidFill>
              </a:rPr>
              <a:t>schnell erkennen</a:t>
            </a:r>
            <a:r>
              <a:rPr lang="de-DE" dirty="0"/>
              <a:t>, </a:t>
            </a:r>
            <a:r>
              <a:rPr lang="de-DE" b="1" dirty="0">
                <a:solidFill>
                  <a:srgbClr val="0F1887"/>
                </a:solidFill>
              </a:rPr>
              <a:t>verarbeiten</a:t>
            </a:r>
            <a:r>
              <a:rPr lang="de-DE" dirty="0"/>
              <a:t> und </a:t>
            </a:r>
            <a:r>
              <a:rPr lang="de-DE" b="1" dirty="0">
                <a:solidFill>
                  <a:srgbClr val="0F1887"/>
                </a:solidFill>
              </a:rPr>
              <a:t>anzeigen</a:t>
            </a:r>
            <a:r>
              <a:rPr lang="de-DE" dirty="0"/>
              <a:t> zu können.</a:t>
            </a:r>
          </a:p>
        </p:txBody>
      </p:sp>
      <p:sp>
        <p:nvSpPr>
          <p:cNvPr id="4" name="Datumsplatzhalter 3">
            <a:extLst>
              <a:ext uri="{FF2B5EF4-FFF2-40B4-BE49-F238E27FC236}">
                <a16:creationId xmlns:a16="http://schemas.microsoft.com/office/drawing/2014/main" id="{8993D022-5E8F-6040-9863-4161E0BA6181}"/>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357C1777-FD46-1943-BE9C-877B911DD783}"/>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9A4F57E3-41B3-BD4E-B01C-355749B09704}"/>
              </a:ext>
            </a:extLst>
          </p:cNvPr>
          <p:cNvSpPr>
            <a:spLocks noGrp="1"/>
          </p:cNvSpPr>
          <p:nvPr>
            <p:ph type="sldNum" sz="quarter" idx="12"/>
          </p:nvPr>
        </p:nvSpPr>
        <p:spPr/>
        <p:txBody>
          <a:bodyPr/>
          <a:lstStyle/>
          <a:p>
            <a:pPr>
              <a:defRPr/>
            </a:pPr>
            <a:fld id="{883E2366-F660-4431-B6B4-C12EB57AAC9D}" type="slidenum">
              <a:rPr lang="de-CH" smtClean="0"/>
              <a:pPr>
                <a:defRPr/>
              </a:pPr>
              <a:t>66</a:t>
            </a:fld>
            <a:endParaRPr lang="de-CH"/>
          </a:p>
        </p:txBody>
      </p:sp>
    </p:spTree>
    <p:extLst>
      <p:ext uri="{BB962C8B-B14F-4D97-AF65-F5344CB8AC3E}">
        <p14:creationId xmlns:p14="http://schemas.microsoft.com/office/powerpoint/2010/main" val="17237012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Szenario: </a:t>
            </a:r>
            <a:r>
              <a:rPr lang="de-CH" dirty="0" err="1"/>
              <a:t>Production</a:t>
            </a:r>
            <a:r>
              <a:rPr lang="de-CH" dirty="0"/>
              <a:t> </a:t>
            </a:r>
            <a:r>
              <a:rPr lang="de-CH" dirty="0" err="1"/>
              <a:t>as</a:t>
            </a:r>
            <a:r>
              <a:rPr lang="de-CH" dirty="0"/>
              <a:t> a Service on Site</a:t>
            </a:r>
          </a:p>
        </p:txBody>
      </p:sp>
      <p:sp>
        <p:nvSpPr>
          <p:cNvPr id="3" name="Inhaltsplatzhalter 2"/>
          <p:cNvSpPr>
            <a:spLocks noGrp="1"/>
          </p:cNvSpPr>
          <p:nvPr>
            <p:ph idx="1"/>
          </p:nvPr>
        </p:nvSpPr>
        <p:spPr/>
        <p:txBody>
          <a:bodyPr/>
          <a:lstStyle/>
          <a:p>
            <a:r>
              <a:rPr lang="de-CH" dirty="0"/>
              <a:t>Ausgangslage</a:t>
            </a:r>
          </a:p>
          <a:p>
            <a:pPr marL="541337" lvl="1" indent="0">
              <a:buNone/>
            </a:pPr>
            <a:r>
              <a:rPr lang="de-CH" dirty="0"/>
              <a:t>Ein Schweizer Maschinenhersteller will seine Produktionsmaschinen temporär, jedoch kostenlos, bei seinen Kunden installieren und ausschliesslich über die konkret, produzierten Teile abrechnen. Dabei sammelt auf der Maschine eine </a:t>
            </a:r>
            <a:r>
              <a:rPr lang="de-CH" b="1" dirty="0">
                <a:solidFill>
                  <a:srgbClr val="0F1887"/>
                </a:solidFill>
              </a:rPr>
              <a:t>Soft-SPS mit einem IPC alle relevanten Prozess- und Produktionsdaten</a:t>
            </a:r>
            <a:r>
              <a:rPr lang="de-CH" dirty="0"/>
              <a:t>. Da die Kunden über die ganze Welt verteilt sind, können sich der Schweizer Maschinenhersteller nicht auf eine funktionierende Kommunikationsinfrastruktur vor Ort verlassen.</a:t>
            </a:r>
          </a:p>
          <a:p>
            <a:r>
              <a:rPr lang="de-CH" dirty="0"/>
              <a:t>Ziel</a:t>
            </a:r>
          </a:p>
          <a:p>
            <a:pPr marL="541337" lvl="1" indent="0">
              <a:buNone/>
            </a:pPr>
            <a:r>
              <a:rPr lang="de-CH" dirty="0"/>
              <a:t>Dieses neue Geschäftsmodell verlangt eine </a:t>
            </a:r>
            <a:r>
              <a:rPr lang="de-CH" b="1" dirty="0">
                <a:solidFill>
                  <a:srgbClr val="0F1887"/>
                </a:solidFill>
              </a:rPr>
              <a:t>Kommunikationsinfrastruktur</a:t>
            </a:r>
            <a:r>
              <a:rPr lang="de-CH" dirty="0"/>
              <a:t> zwischen den Kunden und Maschinenhersteller, so dass alle </a:t>
            </a:r>
            <a:r>
              <a:rPr lang="de-CH" b="1" dirty="0">
                <a:solidFill>
                  <a:srgbClr val="0F1887"/>
                </a:solidFill>
              </a:rPr>
              <a:t>Prozess</a:t>
            </a:r>
            <a:r>
              <a:rPr lang="de-CH" dirty="0"/>
              <a:t>- und </a:t>
            </a:r>
            <a:r>
              <a:rPr lang="de-CH" b="1" dirty="0">
                <a:solidFill>
                  <a:srgbClr val="0F1887"/>
                </a:solidFill>
              </a:rPr>
              <a:t>Produktionsdaten</a:t>
            </a:r>
            <a:r>
              <a:rPr lang="de-CH" dirty="0"/>
              <a:t>, da sie rechnungsrelevant sind, </a:t>
            </a:r>
            <a:r>
              <a:rPr lang="de-CH" b="1" dirty="0">
                <a:solidFill>
                  <a:srgbClr val="0F1887"/>
                </a:solidFill>
              </a:rPr>
              <a:t>sicher und unverfälscht </a:t>
            </a:r>
            <a:r>
              <a:rPr lang="de-CH" dirty="0"/>
              <a:t>zum Maschinenhersteller übermittelt werden, so dass er die Daten über ein </a:t>
            </a:r>
            <a:r>
              <a:rPr lang="de-CH" b="1" dirty="0">
                <a:solidFill>
                  <a:srgbClr val="0F1887"/>
                </a:solidFill>
              </a:rPr>
              <a:t>Monitoring</a:t>
            </a:r>
            <a:r>
              <a:rPr lang="de-CH" dirty="0"/>
              <a:t> visualisieren und auf Basis von validen Daten die Rechnungen für den Kunden auslösen kann.</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67</a:t>
            </a:fld>
            <a:endParaRPr lang="de-CH"/>
          </a:p>
        </p:txBody>
      </p:sp>
    </p:spTree>
    <p:extLst>
      <p:ext uri="{BB962C8B-B14F-4D97-AF65-F5344CB8AC3E}">
        <p14:creationId xmlns:p14="http://schemas.microsoft.com/office/powerpoint/2010/main" val="139858219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Szenario: </a:t>
            </a:r>
            <a:r>
              <a:rPr lang="de-CH" dirty="0" err="1"/>
              <a:t>Predictive</a:t>
            </a:r>
            <a:r>
              <a:rPr lang="de-CH" dirty="0"/>
              <a:t> Maintenance</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68</a:t>
            </a:fld>
            <a:endParaRPr lang="de-CH"/>
          </a:p>
        </p:txBody>
      </p:sp>
      <p:sp>
        <p:nvSpPr>
          <p:cNvPr id="8" name="Inhaltsplatzhalter 7">
            <a:extLst>
              <a:ext uri="{FF2B5EF4-FFF2-40B4-BE49-F238E27FC236}">
                <a16:creationId xmlns:a16="http://schemas.microsoft.com/office/drawing/2014/main" id="{D94BD5E1-77EA-FA44-8C01-5807402E7CB3}"/>
              </a:ext>
            </a:extLst>
          </p:cNvPr>
          <p:cNvSpPr>
            <a:spLocks noGrp="1"/>
          </p:cNvSpPr>
          <p:nvPr>
            <p:ph idx="1"/>
          </p:nvPr>
        </p:nvSpPr>
        <p:spPr/>
        <p:txBody>
          <a:bodyPr/>
          <a:lstStyle/>
          <a:p>
            <a:r>
              <a:rPr lang="de-CH" dirty="0"/>
              <a:t>Ausgangslage</a:t>
            </a:r>
          </a:p>
          <a:p>
            <a:pPr marL="541337" lvl="1" indent="0">
              <a:buNone/>
            </a:pPr>
            <a:r>
              <a:rPr lang="de-CH" dirty="0"/>
              <a:t>Eine Schweizer Instandhaltungsfirma ist für den reibungslosen Betrieb von unterschiedlichen Maschinen verantwortlich, wie Seilbahnen (Antriebsmaschine) oder chemische Fabrikationslinien. Das Unternehmen will diese Maschinen und Anlagen smart machen, das heisst bestehende Anlagen mit Sensorik (wie </a:t>
            </a:r>
            <a:r>
              <a:rPr lang="de-CH" b="1" dirty="0">
                <a:solidFill>
                  <a:srgbClr val="0F1887"/>
                </a:solidFill>
              </a:rPr>
              <a:t>Vibration, Temperatur, Dehnmessstreifen</a:t>
            </a:r>
            <a:r>
              <a:rPr lang="de-CH" dirty="0"/>
              <a:t>) ausrüsten, um aus den Daten Rückschlüsse auf den Zustand der jeweiligen Schlüsselkomponenten ziehen zu können. Die Anlagen sind mit einer </a:t>
            </a:r>
            <a:r>
              <a:rPr lang="de-CH" b="1" dirty="0">
                <a:solidFill>
                  <a:srgbClr val="0F1887"/>
                </a:solidFill>
              </a:rPr>
              <a:t>Soft-SPS und IPC</a:t>
            </a:r>
            <a:r>
              <a:rPr lang="de-CH" dirty="0"/>
              <a:t> ausgerüstet. Betreute Anlagen können in eher abgelegenen Täler der Schweiz stehen.</a:t>
            </a:r>
          </a:p>
          <a:p>
            <a:r>
              <a:rPr lang="de-CH" dirty="0"/>
              <a:t>Ziel</a:t>
            </a:r>
          </a:p>
          <a:p>
            <a:pPr marL="541337" lvl="1" indent="0">
              <a:buNone/>
            </a:pPr>
            <a:r>
              <a:rPr lang="de-CH" dirty="0"/>
              <a:t>Dieses Geschäftsmodell verlangt eine </a:t>
            </a:r>
            <a:r>
              <a:rPr lang="de-CH" b="1" dirty="0">
                <a:solidFill>
                  <a:srgbClr val="0F1887"/>
                </a:solidFill>
              </a:rPr>
              <a:t>automatisierte Analyse </a:t>
            </a:r>
            <a:r>
              <a:rPr lang="de-CH" dirty="0"/>
              <a:t>der Sensordaten und ein entsprechendes </a:t>
            </a:r>
            <a:r>
              <a:rPr lang="de-CH" b="1" dirty="0">
                <a:solidFill>
                  <a:srgbClr val="0F1887"/>
                </a:solidFill>
              </a:rPr>
              <a:t>Monitoring</a:t>
            </a:r>
            <a:r>
              <a:rPr lang="de-CH" dirty="0"/>
              <a:t>, um daraus Rückschlüsse auf den Zustand der Anlage treffen zu können.</a:t>
            </a:r>
          </a:p>
        </p:txBody>
      </p:sp>
    </p:spTree>
    <p:extLst>
      <p:ext uri="{BB962C8B-B14F-4D97-AF65-F5344CB8AC3E}">
        <p14:creationId xmlns:p14="http://schemas.microsoft.com/office/powerpoint/2010/main" val="288765339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BFAB3BC-1D90-634A-82FF-FDEB325360A2}"/>
              </a:ext>
            </a:extLst>
          </p:cNvPr>
          <p:cNvSpPr>
            <a:spLocks noGrp="1"/>
          </p:cNvSpPr>
          <p:nvPr>
            <p:ph type="title"/>
          </p:nvPr>
        </p:nvSpPr>
        <p:spPr/>
        <p:txBody>
          <a:bodyPr/>
          <a:lstStyle/>
          <a:p>
            <a:r>
              <a:rPr lang="de-DE" dirty="0"/>
              <a:t>Szenario: Distributed Sensors</a:t>
            </a:r>
          </a:p>
        </p:txBody>
      </p:sp>
      <p:sp>
        <p:nvSpPr>
          <p:cNvPr id="3" name="Inhaltsplatzhalter 2">
            <a:extLst>
              <a:ext uri="{FF2B5EF4-FFF2-40B4-BE49-F238E27FC236}">
                <a16:creationId xmlns:a16="http://schemas.microsoft.com/office/drawing/2014/main" id="{813E2F1A-F4A1-D047-B844-5597CB1099A3}"/>
              </a:ext>
            </a:extLst>
          </p:cNvPr>
          <p:cNvSpPr>
            <a:spLocks noGrp="1"/>
          </p:cNvSpPr>
          <p:nvPr>
            <p:ph idx="1"/>
          </p:nvPr>
        </p:nvSpPr>
        <p:spPr/>
        <p:txBody>
          <a:bodyPr/>
          <a:lstStyle/>
          <a:p>
            <a:r>
              <a:rPr lang="de-CH" dirty="0"/>
              <a:t>Ausgangslage</a:t>
            </a:r>
          </a:p>
          <a:p>
            <a:pPr marL="541337" lvl="1" indent="0">
              <a:buNone/>
            </a:pPr>
            <a:r>
              <a:rPr lang="de-CH" dirty="0"/>
              <a:t>Fehlerfrei funktionierende Infrastrukturkomponenten wie Hochspannungskabel sind für die moderne Gesellschaft eminent wichtig. Ausfälle können zu sehr hohen Kosten führen. Deshalb ist eine </a:t>
            </a:r>
            <a:r>
              <a:rPr lang="de-CH" b="1" dirty="0">
                <a:solidFill>
                  <a:srgbClr val="0F1887"/>
                </a:solidFill>
              </a:rPr>
              <a:t>kontinuierliche Überwachung </a:t>
            </a:r>
            <a:r>
              <a:rPr lang="de-CH" dirty="0"/>
              <a:t>und eine regelmässige Wartung für die Betreiber solcher Infrastrukturanlagen zentral.</a:t>
            </a:r>
          </a:p>
          <a:p>
            <a:r>
              <a:rPr lang="de-CH" dirty="0"/>
              <a:t>Ziel</a:t>
            </a:r>
          </a:p>
          <a:p>
            <a:pPr marL="541337" lvl="1" indent="0">
              <a:buNone/>
            </a:pPr>
            <a:r>
              <a:rPr lang="de-CH" dirty="0"/>
              <a:t>Die Überwachung soll durch ein </a:t>
            </a:r>
            <a:r>
              <a:rPr lang="de-CH" b="1" dirty="0">
                <a:solidFill>
                  <a:srgbClr val="0F1887"/>
                </a:solidFill>
              </a:rPr>
              <a:t>automatisiertes Monitoring </a:t>
            </a:r>
            <a:r>
              <a:rPr lang="de-CH" dirty="0"/>
              <a:t>ersetzt werden. Dazu werden im Feld </a:t>
            </a:r>
            <a:r>
              <a:rPr lang="de-CH" b="1" dirty="0">
                <a:solidFill>
                  <a:srgbClr val="0F1887"/>
                </a:solidFill>
              </a:rPr>
              <a:t>verschiedene Sensoren </a:t>
            </a:r>
            <a:r>
              <a:rPr lang="de-CH" dirty="0"/>
              <a:t>(Temperatur, Feuchtigkeit, Vibration, ...) an Schlüsselpositionen verlegt, um aus den Sensordaten in einem entsprechenden Operation Center des Betreibers das </a:t>
            </a:r>
            <a:r>
              <a:rPr lang="de-CH" b="1" dirty="0">
                <a:solidFill>
                  <a:srgbClr val="0F1887"/>
                </a:solidFill>
              </a:rPr>
              <a:t>Monitoring, inkl. Analyse und Visualisierung </a:t>
            </a:r>
            <a:r>
              <a:rPr lang="de-CH" dirty="0"/>
              <a:t>aufbauen zu können.</a:t>
            </a:r>
          </a:p>
          <a:p>
            <a:endParaRPr lang="de-CH" dirty="0"/>
          </a:p>
        </p:txBody>
      </p:sp>
      <p:sp>
        <p:nvSpPr>
          <p:cNvPr id="4" name="Datumsplatzhalter 3">
            <a:extLst>
              <a:ext uri="{FF2B5EF4-FFF2-40B4-BE49-F238E27FC236}">
                <a16:creationId xmlns:a16="http://schemas.microsoft.com/office/drawing/2014/main" id="{2D22AC83-C9BF-C341-AE25-8ED2C125FA54}"/>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0DCCC74A-4D34-5A43-BF0A-2900651B9EF8}"/>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28D59091-9E70-194D-BFF7-A1876A3C4023}"/>
              </a:ext>
            </a:extLst>
          </p:cNvPr>
          <p:cNvSpPr>
            <a:spLocks noGrp="1"/>
          </p:cNvSpPr>
          <p:nvPr>
            <p:ph type="sldNum" sz="quarter" idx="12"/>
          </p:nvPr>
        </p:nvSpPr>
        <p:spPr/>
        <p:txBody>
          <a:bodyPr/>
          <a:lstStyle/>
          <a:p>
            <a:pPr>
              <a:defRPr/>
            </a:pPr>
            <a:fld id="{883E2366-F660-4431-B6B4-C12EB57AAC9D}" type="slidenum">
              <a:rPr lang="de-CH" smtClean="0"/>
              <a:pPr>
                <a:defRPr/>
              </a:pPr>
              <a:t>69</a:t>
            </a:fld>
            <a:endParaRPr lang="de-CH"/>
          </a:p>
        </p:txBody>
      </p:sp>
    </p:spTree>
    <p:extLst>
      <p:ext uri="{BB962C8B-B14F-4D97-AF65-F5344CB8AC3E}">
        <p14:creationId xmlns:p14="http://schemas.microsoft.com/office/powerpoint/2010/main" val="3444932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descr="Ein Bild, das Karte enthält.&#10;&#10;Automatisch generierte Beschreibung">
            <a:extLst>
              <a:ext uri="{FF2B5EF4-FFF2-40B4-BE49-F238E27FC236}">
                <a16:creationId xmlns:a16="http://schemas.microsoft.com/office/drawing/2014/main" id="{730C282E-02A4-D841-89EA-BF40C96341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0875" y="1548383"/>
            <a:ext cx="7014869" cy="5582667"/>
          </a:xfrm>
          <a:prstGeom prst="rect">
            <a:avLst/>
          </a:prstGeom>
        </p:spPr>
      </p:pic>
      <p:sp>
        <p:nvSpPr>
          <p:cNvPr id="2" name="Titel 1"/>
          <p:cNvSpPr>
            <a:spLocks noGrp="1"/>
          </p:cNvSpPr>
          <p:nvPr>
            <p:ph type="title"/>
          </p:nvPr>
        </p:nvSpPr>
        <p:spPr/>
        <p:txBody>
          <a:bodyPr/>
          <a:lstStyle/>
          <a:p>
            <a:r>
              <a:rPr lang="de-CH" sz="2800" dirty="0"/>
              <a:t>Gartner Hype Cycle "Internet </a:t>
            </a:r>
            <a:r>
              <a:rPr lang="de-CH" sz="2800" dirty="0" err="1"/>
              <a:t>of</a:t>
            </a:r>
            <a:r>
              <a:rPr lang="de-CH" sz="2800" dirty="0"/>
              <a:t> Things" 2019</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7</a:t>
            </a:fld>
            <a:endParaRPr lang="de-CH"/>
          </a:p>
        </p:txBody>
      </p:sp>
      <p:sp>
        <p:nvSpPr>
          <p:cNvPr id="14" name="Rechteck 13"/>
          <p:cNvSpPr/>
          <p:nvPr/>
        </p:nvSpPr>
        <p:spPr bwMode="auto">
          <a:xfrm>
            <a:off x="4194572" y="4068662"/>
            <a:ext cx="900000" cy="144000"/>
          </a:xfrm>
          <a:prstGeom prst="rect">
            <a:avLst/>
          </a:prstGeom>
          <a:solidFill>
            <a:srgbClr val="FFC000">
              <a:alpha val="30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1135063" rtl="0" eaLnBrk="1" fontAlgn="base" latinLnBrk="0" hangingPunct="1">
              <a:lnSpc>
                <a:spcPct val="100000"/>
              </a:lnSpc>
              <a:spcBef>
                <a:spcPct val="0"/>
              </a:spcBef>
              <a:spcAft>
                <a:spcPct val="0"/>
              </a:spcAft>
              <a:buClrTx/>
              <a:buSzTx/>
              <a:buFontTx/>
              <a:buNone/>
              <a:tabLst/>
            </a:pPr>
            <a:endParaRPr kumimoji="0" lang="de-CH" sz="2300" b="0" i="0" u="none" strike="noStrike" cap="none" normalizeH="0" baseline="0" dirty="0">
              <a:ln>
                <a:noFill/>
              </a:ln>
              <a:solidFill>
                <a:schemeClr val="tx1"/>
              </a:solidFill>
              <a:effectLst/>
              <a:latin typeface="Arial" charset="0"/>
            </a:endParaRPr>
          </a:p>
        </p:txBody>
      </p:sp>
      <p:sp>
        <p:nvSpPr>
          <p:cNvPr id="22" name="Rechteck 21">
            <a:extLst>
              <a:ext uri="{FF2B5EF4-FFF2-40B4-BE49-F238E27FC236}">
                <a16:creationId xmlns:a16="http://schemas.microsoft.com/office/drawing/2014/main" id="{29CF8C8B-8884-F14F-853A-2AE6C03F1A3A}"/>
              </a:ext>
            </a:extLst>
          </p:cNvPr>
          <p:cNvSpPr/>
          <p:nvPr/>
        </p:nvSpPr>
        <p:spPr bwMode="auto">
          <a:xfrm>
            <a:off x="4122564" y="3060551"/>
            <a:ext cx="1080120" cy="144000"/>
          </a:xfrm>
          <a:prstGeom prst="rect">
            <a:avLst/>
          </a:prstGeom>
          <a:solidFill>
            <a:srgbClr val="FFC000">
              <a:alpha val="30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1135063" rtl="0" eaLnBrk="1" fontAlgn="base" latinLnBrk="0" hangingPunct="1">
              <a:lnSpc>
                <a:spcPct val="100000"/>
              </a:lnSpc>
              <a:spcBef>
                <a:spcPct val="0"/>
              </a:spcBef>
              <a:spcAft>
                <a:spcPct val="0"/>
              </a:spcAft>
              <a:buClrTx/>
              <a:buSzTx/>
              <a:buFontTx/>
              <a:buNone/>
              <a:tabLst/>
            </a:pPr>
            <a:endParaRPr kumimoji="0" lang="de-CH" sz="2300" b="0" i="0" u="none" strike="noStrike" cap="none" normalizeH="0" baseline="0" dirty="0">
              <a:ln>
                <a:noFill/>
              </a:ln>
              <a:solidFill>
                <a:schemeClr val="tx1"/>
              </a:solidFill>
              <a:effectLst/>
              <a:latin typeface="Arial" charset="0"/>
            </a:endParaRPr>
          </a:p>
        </p:txBody>
      </p:sp>
      <p:sp>
        <p:nvSpPr>
          <p:cNvPr id="23" name="Rechteck 22">
            <a:extLst>
              <a:ext uri="{FF2B5EF4-FFF2-40B4-BE49-F238E27FC236}">
                <a16:creationId xmlns:a16="http://schemas.microsoft.com/office/drawing/2014/main" id="{ECFDD966-EE1D-1349-BAD4-D4248714363E}"/>
              </a:ext>
            </a:extLst>
          </p:cNvPr>
          <p:cNvSpPr/>
          <p:nvPr/>
        </p:nvSpPr>
        <p:spPr bwMode="auto">
          <a:xfrm>
            <a:off x="3988964" y="2410654"/>
            <a:ext cx="900000" cy="144000"/>
          </a:xfrm>
          <a:prstGeom prst="rect">
            <a:avLst/>
          </a:prstGeom>
          <a:solidFill>
            <a:srgbClr val="FFC000">
              <a:alpha val="30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1135063" rtl="0" eaLnBrk="1" fontAlgn="base" latinLnBrk="0" hangingPunct="1">
              <a:lnSpc>
                <a:spcPct val="100000"/>
              </a:lnSpc>
              <a:spcBef>
                <a:spcPct val="0"/>
              </a:spcBef>
              <a:spcAft>
                <a:spcPct val="0"/>
              </a:spcAft>
              <a:buClrTx/>
              <a:buSzTx/>
              <a:buFontTx/>
              <a:buNone/>
              <a:tabLst/>
            </a:pPr>
            <a:endParaRPr kumimoji="0" lang="de-CH" sz="2300" b="0" i="0" u="none" strike="noStrike" cap="none" normalizeH="0" baseline="0" dirty="0">
              <a:ln>
                <a:noFill/>
              </a:ln>
              <a:solidFill>
                <a:schemeClr val="tx1"/>
              </a:solidFill>
              <a:effectLst/>
              <a:latin typeface="Arial" charset="0"/>
            </a:endParaRPr>
          </a:p>
        </p:txBody>
      </p:sp>
      <p:sp>
        <p:nvSpPr>
          <p:cNvPr id="24" name="Rechteck 23">
            <a:extLst>
              <a:ext uri="{FF2B5EF4-FFF2-40B4-BE49-F238E27FC236}">
                <a16:creationId xmlns:a16="http://schemas.microsoft.com/office/drawing/2014/main" id="{52DBFD1C-72E9-5C40-9859-0D18BFFF9ED0}"/>
              </a:ext>
            </a:extLst>
          </p:cNvPr>
          <p:cNvSpPr/>
          <p:nvPr/>
        </p:nvSpPr>
        <p:spPr bwMode="auto">
          <a:xfrm>
            <a:off x="2572448" y="3687215"/>
            <a:ext cx="900000" cy="144000"/>
          </a:xfrm>
          <a:prstGeom prst="rect">
            <a:avLst/>
          </a:prstGeom>
          <a:solidFill>
            <a:srgbClr val="FFC000">
              <a:alpha val="30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1135063" rtl="0" eaLnBrk="1" fontAlgn="base" latinLnBrk="0" hangingPunct="1">
              <a:lnSpc>
                <a:spcPct val="100000"/>
              </a:lnSpc>
              <a:spcBef>
                <a:spcPct val="0"/>
              </a:spcBef>
              <a:spcAft>
                <a:spcPct val="0"/>
              </a:spcAft>
              <a:buClrTx/>
              <a:buSzTx/>
              <a:buFontTx/>
              <a:buNone/>
              <a:tabLst/>
            </a:pPr>
            <a:endParaRPr kumimoji="0" lang="de-CH" sz="2300" b="0" i="0" u="none" strike="noStrike" cap="none" normalizeH="0" baseline="0" dirty="0">
              <a:ln>
                <a:noFill/>
              </a:ln>
              <a:solidFill>
                <a:schemeClr val="tx1"/>
              </a:solidFill>
              <a:effectLst/>
              <a:latin typeface="Arial" charset="0"/>
            </a:endParaRPr>
          </a:p>
        </p:txBody>
      </p:sp>
      <p:sp>
        <p:nvSpPr>
          <p:cNvPr id="25" name="Rechteck 24">
            <a:extLst>
              <a:ext uri="{FF2B5EF4-FFF2-40B4-BE49-F238E27FC236}">
                <a16:creationId xmlns:a16="http://schemas.microsoft.com/office/drawing/2014/main" id="{F2437EF6-5EBD-1741-B9CC-43CC4C444FF9}"/>
              </a:ext>
            </a:extLst>
          </p:cNvPr>
          <p:cNvSpPr/>
          <p:nvPr/>
        </p:nvSpPr>
        <p:spPr bwMode="auto">
          <a:xfrm>
            <a:off x="2860761" y="2892362"/>
            <a:ext cx="900000" cy="144000"/>
          </a:xfrm>
          <a:prstGeom prst="rect">
            <a:avLst/>
          </a:prstGeom>
          <a:solidFill>
            <a:srgbClr val="FFC000">
              <a:alpha val="30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1135063" rtl="0" eaLnBrk="1" fontAlgn="base" latinLnBrk="0" hangingPunct="1">
              <a:lnSpc>
                <a:spcPct val="100000"/>
              </a:lnSpc>
              <a:spcBef>
                <a:spcPct val="0"/>
              </a:spcBef>
              <a:spcAft>
                <a:spcPct val="0"/>
              </a:spcAft>
              <a:buClrTx/>
              <a:buSzTx/>
              <a:buFontTx/>
              <a:buNone/>
              <a:tabLst/>
            </a:pPr>
            <a:r>
              <a:rPr kumimoji="0" lang="de-CH" sz="2300" b="0" i="0" u="none" strike="noStrike" cap="none" normalizeH="0" baseline="0" dirty="0">
                <a:ln>
                  <a:noFill/>
                </a:ln>
                <a:solidFill>
                  <a:schemeClr val="tx1"/>
                </a:solidFill>
                <a:effectLst/>
                <a:latin typeface="Arial" charset="0"/>
              </a:rPr>
              <a:t>     </a:t>
            </a:r>
          </a:p>
        </p:txBody>
      </p:sp>
    </p:spTree>
    <p:extLst>
      <p:ext uri="{BB962C8B-B14F-4D97-AF65-F5344CB8AC3E}">
        <p14:creationId xmlns:p14="http://schemas.microsoft.com/office/powerpoint/2010/main" val="198657174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Kooperationsmöglichkeiten mit der FHNW</a:t>
            </a:r>
          </a:p>
        </p:txBody>
      </p:sp>
      <p:sp>
        <p:nvSpPr>
          <p:cNvPr id="3" name="Inhaltsplatzhalter 2"/>
          <p:cNvSpPr>
            <a:spLocks noGrp="1"/>
          </p:cNvSpPr>
          <p:nvPr>
            <p:ph idx="1"/>
          </p:nvPr>
        </p:nvSpPr>
        <p:spPr/>
        <p:txBody>
          <a:bodyPr/>
          <a:lstStyle/>
          <a:p>
            <a:pPr eaLnBrk="1" hangingPunct="1">
              <a:lnSpc>
                <a:spcPct val="90000"/>
              </a:lnSpc>
              <a:spcBef>
                <a:spcPct val="30000"/>
              </a:spcBef>
            </a:pPr>
            <a:r>
              <a:rPr lang="de-CH" b="1" dirty="0">
                <a:solidFill>
                  <a:schemeClr val="accent6"/>
                </a:solidFill>
              </a:rPr>
              <a:t>Projektarbeiten</a:t>
            </a:r>
          </a:p>
          <a:p>
            <a:pPr lvl="1" eaLnBrk="1" hangingPunct="1">
              <a:lnSpc>
                <a:spcPct val="90000"/>
              </a:lnSpc>
              <a:spcBef>
                <a:spcPct val="30000"/>
              </a:spcBef>
            </a:pPr>
            <a:r>
              <a:rPr lang="de-CH" b="1" dirty="0" err="1">
                <a:solidFill>
                  <a:schemeClr val="accent6"/>
                </a:solidFill>
              </a:rPr>
              <a:t>aF&amp;E</a:t>
            </a:r>
            <a:r>
              <a:rPr lang="de-CH" b="1" dirty="0">
                <a:solidFill>
                  <a:schemeClr val="accent6"/>
                </a:solidFill>
              </a:rPr>
              <a:t> Projekte </a:t>
            </a:r>
            <a:br>
              <a:rPr lang="de-CH" b="1" dirty="0">
                <a:solidFill>
                  <a:schemeClr val="accent6"/>
                </a:solidFill>
              </a:rPr>
            </a:br>
            <a:r>
              <a:rPr lang="de-CH" dirty="0"/>
              <a:t>z.B. </a:t>
            </a:r>
            <a:r>
              <a:rPr lang="de-CH" dirty="0" err="1"/>
              <a:t>Innosuisse</a:t>
            </a:r>
            <a:r>
              <a:rPr lang="de-CH" dirty="0"/>
              <a:t> Finanzierung, Hasler Stiftung, </a:t>
            </a:r>
            <a:br>
              <a:rPr lang="de-CH" dirty="0"/>
            </a:br>
            <a:r>
              <a:rPr lang="de-CH" dirty="0"/>
              <a:t>Aargauer Forschungsfond (nur Firma aus dem Kanton Aargau!)</a:t>
            </a:r>
          </a:p>
          <a:p>
            <a:pPr lvl="1" eaLnBrk="1" hangingPunct="1">
              <a:lnSpc>
                <a:spcPct val="90000"/>
              </a:lnSpc>
              <a:spcBef>
                <a:spcPct val="30000"/>
              </a:spcBef>
            </a:pPr>
            <a:r>
              <a:rPr lang="de-CH" dirty="0"/>
              <a:t>Beratung und Dienstleistung</a:t>
            </a:r>
          </a:p>
          <a:p>
            <a:pPr lvl="1" eaLnBrk="1" hangingPunct="1">
              <a:lnSpc>
                <a:spcPct val="90000"/>
              </a:lnSpc>
              <a:spcBef>
                <a:spcPct val="30000"/>
              </a:spcBef>
            </a:pPr>
            <a:r>
              <a:rPr lang="de-CH" b="1" dirty="0">
                <a:solidFill>
                  <a:schemeClr val="accent6"/>
                </a:solidFill>
              </a:rPr>
              <a:t>Studierendenprojekte</a:t>
            </a:r>
          </a:p>
          <a:p>
            <a:pPr lvl="2" eaLnBrk="1" hangingPunct="1">
              <a:lnSpc>
                <a:spcPct val="90000"/>
              </a:lnSpc>
              <a:spcBef>
                <a:spcPct val="30000"/>
              </a:spcBef>
            </a:pPr>
            <a:r>
              <a:rPr lang="de-CH" dirty="0"/>
              <a:t>P1-4:	ca. 2000 Personenstunden (5-8 Studierende)</a:t>
            </a:r>
            <a:endParaRPr lang="en-US" dirty="0"/>
          </a:p>
          <a:p>
            <a:pPr lvl="2" eaLnBrk="1" hangingPunct="1">
              <a:lnSpc>
                <a:spcPct val="90000"/>
              </a:lnSpc>
              <a:spcBef>
                <a:spcPct val="30000"/>
              </a:spcBef>
            </a:pPr>
            <a:r>
              <a:rPr lang="de-CH" dirty="0"/>
              <a:t>P5:	180 – 360 Personenstunden (1-2 Studierende)</a:t>
            </a:r>
          </a:p>
          <a:p>
            <a:pPr lvl="2" eaLnBrk="1" hangingPunct="1">
              <a:lnSpc>
                <a:spcPct val="90000"/>
              </a:lnSpc>
              <a:spcBef>
                <a:spcPct val="30000"/>
              </a:spcBef>
            </a:pPr>
            <a:r>
              <a:rPr lang="de-CH" dirty="0"/>
              <a:t>P6:	360 – 720 Personenstunden (1-2 Studierende)</a:t>
            </a:r>
          </a:p>
          <a:p>
            <a:pPr eaLnBrk="1" hangingPunct="1">
              <a:lnSpc>
                <a:spcPct val="90000"/>
              </a:lnSpc>
              <a:spcBef>
                <a:spcPct val="30000"/>
              </a:spcBef>
            </a:pPr>
            <a:r>
              <a:rPr lang="de-CH" dirty="0"/>
              <a:t>Gast-Vorträge, Kurse</a:t>
            </a:r>
          </a:p>
          <a:p>
            <a:pPr eaLnBrk="1" hangingPunct="1">
              <a:lnSpc>
                <a:spcPct val="90000"/>
              </a:lnSpc>
              <a:spcBef>
                <a:spcPct val="30000"/>
              </a:spcBef>
            </a:pPr>
            <a:r>
              <a:rPr lang="de-CH" dirty="0"/>
              <a:t>Kontaktmöglichkeiten mit Studierende</a:t>
            </a:r>
          </a:p>
          <a:p>
            <a:pPr lvl="1" eaLnBrk="1" hangingPunct="1">
              <a:lnSpc>
                <a:spcPct val="90000"/>
              </a:lnSpc>
              <a:spcBef>
                <a:spcPct val="30000"/>
              </a:spcBef>
            </a:pPr>
            <a:r>
              <a:rPr lang="de-CH" dirty="0"/>
              <a:t>Career-Day Technik, jeweils im Mai</a:t>
            </a:r>
          </a:p>
          <a:p>
            <a:pPr eaLnBrk="1" hangingPunct="1">
              <a:lnSpc>
                <a:spcPct val="90000"/>
              </a:lnSpc>
              <a:spcBef>
                <a:spcPct val="30000"/>
              </a:spcBef>
            </a:pPr>
            <a:endParaRPr lang="de-CH" dirty="0"/>
          </a:p>
          <a:p>
            <a:endParaRPr lang="de-CH"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70</a:t>
            </a:fld>
            <a:endParaRPr lang="de-CH"/>
          </a:p>
        </p:txBody>
      </p:sp>
    </p:spTree>
    <p:extLst>
      <p:ext uri="{BB962C8B-B14F-4D97-AF65-F5344CB8AC3E}">
        <p14:creationId xmlns:p14="http://schemas.microsoft.com/office/powerpoint/2010/main" val="154365699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543156" y="1359681"/>
            <a:ext cx="9213850" cy="1083293"/>
          </a:xfrm>
        </p:spPr>
        <p:txBody>
          <a:bodyPr/>
          <a:lstStyle/>
          <a:p>
            <a:pPr algn="ctr"/>
            <a:r>
              <a:rPr lang="de-CH" sz="6000" dirty="0"/>
              <a:t>Vielen Dank</a:t>
            </a:r>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71</a:t>
            </a:fld>
            <a:endParaRPr lang="de-CH"/>
          </a:p>
        </p:txBody>
      </p:sp>
      <p:pic>
        <p:nvPicPr>
          <p:cNvPr id="7" name="Picture 2" descr="moves2-original"/>
          <p:cNvPicPr>
            <a:picLocks noChangeAspect="1" noChangeArrowheads="1"/>
          </p:cNvPicPr>
          <p:nvPr/>
        </p:nvPicPr>
        <p:blipFill>
          <a:blip r:embed="rId2" cstate="print">
            <a:lum bright="16000"/>
            <a:extLst>
              <a:ext uri="{28A0092B-C50C-407E-A947-70E740481C1C}">
                <a14:useLocalDpi xmlns:a14="http://schemas.microsoft.com/office/drawing/2010/main" val="0"/>
              </a:ext>
            </a:extLst>
          </a:blip>
          <a:srcRect/>
          <a:stretch>
            <a:fillRect/>
          </a:stretch>
        </p:blipFill>
        <p:spPr bwMode="auto">
          <a:xfrm>
            <a:off x="265602" y="2989500"/>
            <a:ext cx="9250295" cy="35268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27"/>
          <p:cNvSpPr>
            <a:spLocks noChangeArrowheads="1"/>
          </p:cNvSpPr>
          <p:nvPr/>
        </p:nvSpPr>
        <p:spPr bwMode="auto">
          <a:xfrm>
            <a:off x="305859" y="3224038"/>
            <a:ext cx="696616" cy="3080514"/>
          </a:xfrm>
          <a:prstGeom prst="rect">
            <a:avLst/>
          </a:prstGeom>
          <a:solidFill>
            <a:srgbClr val="9999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9" name="Rectangle 28"/>
          <p:cNvSpPr>
            <a:spLocks noChangeArrowheads="1"/>
          </p:cNvSpPr>
          <p:nvPr/>
        </p:nvSpPr>
        <p:spPr bwMode="auto">
          <a:xfrm>
            <a:off x="538648" y="5544925"/>
            <a:ext cx="7837809" cy="854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90" tIns="48446" rIns="96890" bIns="48446"/>
          <a:lstStyle/>
          <a:p>
            <a:pPr algn="l" defTabSz="962620" eaLnBrk="0" hangingPunct="0"/>
            <a:endParaRPr lang="de-CH" sz="2315"/>
          </a:p>
        </p:txBody>
      </p:sp>
      <p:sp>
        <p:nvSpPr>
          <p:cNvPr id="10" name="Rectangle 29"/>
          <p:cNvSpPr>
            <a:spLocks noChangeArrowheads="1"/>
          </p:cNvSpPr>
          <p:nvPr/>
        </p:nvSpPr>
        <p:spPr bwMode="auto">
          <a:xfrm>
            <a:off x="5143667" y="4932324"/>
            <a:ext cx="269545" cy="145275"/>
          </a:xfrm>
          <a:prstGeom prst="rect">
            <a:avLst/>
          </a:prstGeom>
          <a:solidFill>
            <a:srgbClr val="0F1887"/>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11" name="Rectangle 30"/>
          <p:cNvSpPr>
            <a:spLocks noChangeArrowheads="1"/>
          </p:cNvSpPr>
          <p:nvPr/>
        </p:nvSpPr>
        <p:spPr bwMode="auto">
          <a:xfrm>
            <a:off x="5889291" y="6014004"/>
            <a:ext cx="271296" cy="143524"/>
          </a:xfrm>
          <a:prstGeom prst="rect">
            <a:avLst/>
          </a:prstGeom>
          <a:solidFill>
            <a:srgbClr val="666699"/>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12" name="Rectangle 31"/>
          <p:cNvSpPr>
            <a:spLocks noChangeArrowheads="1"/>
          </p:cNvSpPr>
          <p:nvPr/>
        </p:nvSpPr>
        <p:spPr bwMode="auto">
          <a:xfrm>
            <a:off x="7812862" y="3708870"/>
            <a:ext cx="271295" cy="143524"/>
          </a:xfrm>
          <a:prstGeom prst="rect">
            <a:avLst/>
          </a:prstGeom>
          <a:solidFill>
            <a:srgbClr val="00007D"/>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13" name="Rectangle 32"/>
          <p:cNvSpPr>
            <a:spLocks noChangeArrowheads="1"/>
          </p:cNvSpPr>
          <p:nvPr/>
        </p:nvSpPr>
        <p:spPr bwMode="auto">
          <a:xfrm>
            <a:off x="9148335" y="4212954"/>
            <a:ext cx="271296" cy="145274"/>
          </a:xfrm>
          <a:prstGeom prst="rect">
            <a:avLst/>
          </a:prstGeom>
          <a:solidFill>
            <a:srgbClr val="C8C8E4"/>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14" name="Rectangle 33"/>
          <p:cNvSpPr>
            <a:spLocks noChangeArrowheads="1"/>
          </p:cNvSpPr>
          <p:nvPr/>
        </p:nvSpPr>
        <p:spPr bwMode="auto">
          <a:xfrm>
            <a:off x="837948" y="3042008"/>
            <a:ext cx="269545" cy="143524"/>
          </a:xfrm>
          <a:prstGeom prst="rect">
            <a:avLst/>
          </a:prstGeom>
          <a:solidFill>
            <a:srgbClr val="666699"/>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15" name="Rectangle 34"/>
          <p:cNvSpPr>
            <a:spLocks noChangeArrowheads="1"/>
          </p:cNvSpPr>
          <p:nvPr/>
        </p:nvSpPr>
        <p:spPr bwMode="auto">
          <a:xfrm>
            <a:off x="2631997" y="6229290"/>
            <a:ext cx="271295" cy="145274"/>
          </a:xfrm>
          <a:prstGeom prst="rect">
            <a:avLst/>
          </a:prstGeom>
          <a:solidFill>
            <a:srgbClr val="9999CC"/>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16" name="Rectangle 35"/>
          <p:cNvSpPr>
            <a:spLocks noChangeArrowheads="1"/>
          </p:cNvSpPr>
          <p:nvPr/>
        </p:nvSpPr>
        <p:spPr bwMode="auto">
          <a:xfrm>
            <a:off x="3843200" y="5810971"/>
            <a:ext cx="269545" cy="143524"/>
          </a:xfrm>
          <a:prstGeom prst="rect">
            <a:avLst/>
          </a:prstGeom>
          <a:solidFill>
            <a:srgbClr val="00007D"/>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grpSp>
        <p:nvGrpSpPr>
          <p:cNvPr id="17" name="Group 36"/>
          <p:cNvGrpSpPr>
            <a:grpSpLocks/>
          </p:cNvGrpSpPr>
          <p:nvPr/>
        </p:nvGrpSpPr>
        <p:grpSpPr bwMode="auto">
          <a:xfrm>
            <a:off x="1107492" y="3115520"/>
            <a:ext cx="8179116" cy="3185532"/>
            <a:chOff x="536" y="1962"/>
            <a:chExt cx="5464" cy="2007"/>
          </a:xfrm>
        </p:grpSpPr>
        <p:cxnSp>
          <p:nvCxnSpPr>
            <p:cNvPr id="18" name="AutoShape 37"/>
            <p:cNvCxnSpPr>
              <a:cxnSpLocks noChangeShapeType="1"/>
            </p:cNvCxnSpPr>
            <p:nvPr/>
          </p:nvCxnSpPr>
          <p:spPr bwMode="auto">
            <a:xfrm flipV="1">
              <a:off x="1735" y="3751"/>
              <a:ext cx="719" cy="21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9" name="AutoShape 38"/>
            <p:cNvCxnSpPr>
              <a:cxnSpLocks noChangeShapeType="1"/>
            </p:cNvCxnSpPr>
            <p:nvPr/>
          </p:nvCxnSpPr>
          <p:spPr bwMode="auto">
            <a:xfrm>
              <a:off x="1464" y="2926"/>
              <a:ext cx="181" cy="997"/>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20" name="AutoShape 39"/>
            <p:cNvCxnSpPr>
              <a:cxnSpLocks noChangeShapeType="1"/>
            </p:cNvCxnSpPr>
            <p:nvPr/>
          </p:nvCxnSpPr>
          <p:spPr bwMode="auto">
            <a:xfrm flipH="1" flipV="1">
              <a:off x="3777" y="2019"/>
              <a:ext cx="45" cy="1768"/>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21" name="AutoShape 40"/>
            <p:cNvCxnSpPr>
              <a:cxnSpLocks noChangeShapeType="1"/>
            </p:cNvCxnSpPr>
            <p:nvPr/>
          </p:nvCxnSpPr>
          <p:spPr bwMode="auto">
            <a:xfrm>
              <a:off x="536" y="1962"/>
              <a:ext cx="928" cy="873"/>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22" name="AutoShape 41"/>
            <p:cNvCxnSpPr>
              <a:cxnSpLocks noChangeShapeType="1"/>
            </p:cNvCxnSpPr>
            <p:nvPr/>
          </p:nvCxnSpPr>
          <p:spPr bwMode="auto">
            <a:xfrm flipV="1">
              <a:off x="2454" y="2699"/>
              <a:ext cx="8" cy="961"/>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23" name="AutoShape 42"/>
            <p:cNvCxnSpPr>
              <a:cxnSpLocks noChangeShapeType="1"/>
            </p:cNvCxnSpPr>
            <p:nvPr/>
          </p:nvCxnSpPr>
          <p:spPr bwMode="auto">
            <a:xfrm flipH="1">
              <a:off x="2552" y="1974"/>
              <a:ext cx="1134" cy="680"/>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24" name="AutoShape 43"/>
            <p:cNvCxnSpPr>
              <a:cxnSpLocks noChangeShapeType="1"/>
            </p:cNvCxnSpPr>
            <p:nvPr/>
          </p:nvCxnSpPr>
          <p:spPr bwMode="auto">
            <a:xfrm flipH="1">
              <a:off x="3822" y="3198"/>
              <a:ext cx="908" cy="589"/>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25" name="AutoShape 44"/>
            <p:cNvCxnSpPr>
              <a:cxnSpLocks noChangeShapeType="1"/>
            </p:cNvCxnSpPr>
            <p:nvPr/>
          </p:nvCxnSpPr>
          <p:spPr bwMode="auto">
            <a:xfrm flipV="1">
              <a:off x="4730" y="2427"/>
              <a:ext cx="362" cy="680"/>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26" name="AutoShape 45"/>
            <p:cNvCxnSpPr>
              <a:cxnSpLocks noChangeShapeType="1"/>
            </p:cNvCxnSpPr>
            <p:nvPr/>
          </p:nvCxnSpPr>
          <p:spPr bwMode="auto">
            <a:xfrm>
              <a:off x="5092" y="2427"/>
              <a:ext cx="771" cy="1451"/>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27" name="AutoShape 46"/>
            <p:cNvCxnSpPr>
              <a:cxnSpLocks noChangeShapeType="1"/>
            </p:cNvCxnSpPr>
            <p:nvPr/>
          </p:nvCxnSpPr>
          <p:spPr bwMode="auto">
            <a:xfrm flipV="1">
              <a:off x="5863" y="2744"/>
              <a:ext cx="137" cy="1134"/>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grpSp>
      <p:sp>
        <p:nvSpPr>
          <p:cNvPr id="28" name="Rectangle 47"/>
          <p:cNvSpPr>
            <a:spLocks noChangeArrowheads="1"/>
          </p:cNvSpPr>
          <p:nvPr/>
        </p:nvSpPr>
        <p:spPr bwMode="auto">
          <a:xfrm>
            <a:off x="8945301" y="6155778"/>
            <a:ext cx="269545" cy="145274"/>
          </a:xfrm>
          <a:prstGeom prst="rect">
            <a:avLst/>
          </a:prstGeom>
          <a:solidFill>
            <a:srgbClr val="666699"/>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29" name="Rectangle 48"/>
          <p:cNvSpPr>
            <a:spLocks noChangeArrowheads="1"/>
          </p:cNvSpPr>
          <p:nvPr/>
        </p:nvSpPr>
        <p:spPr bwMode="auto">
          <a:xfrm>
            <a:off x="2358952" y="4500002"/>
            <a:ext cx="271295" cy="145274"/>
          </a:xfrm>
          <a:prstGeom prst="rect">
            <a:avLst/>
          </a:prstGeom>
          <a:solidFill>
            <a:srgbClr val="BBD5E3"/>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30" name="Rectangle 49"/>
          <p:cNvSpPr>
            <a:spLocks noChangeArrowheads="1"/>
          </p:cNvSpPr>
          <p:nvPr/>
        </p:nvSpPr>
        <p:spPr bwMode="auto">
          <a:xfrm>
            <a:off x="7247518" y="4932324"/>
            <a:ext cx="271296" cy="145275"/>
          </a:xfrm>
          <a:prstGeom prst="rect">
            <a:avLst/>
          </a:prstGeom>
          <a:solidFill>
            <a:srgbClr val="C8C8E4"/>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31" name="Rectangle 50"/>
          <p:cNvSpPr>
            <a:spLocks noChangeArrowheads="1"/>
          </p:cNvSpPr>
          <p:nvPr/>
        </p:nvSpPr>
        <p:spPr bwMode="auto">
          <a:xfrm>
            <a:off x="3853702" y="4139441"/>
            <a:ext cx="269545" cy="145274"/>
          </a:xfrm>
          <a:prstGeom prst="rect">
            <a:avLst/>
          </a:prstGeom>
          <a:solidFill>
            <a:srgbClr val="C8C8E4"/>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32" name="Rectangle 51"/>
          <p:cNvSpPr>
            <a:spLocks noChangeArrowheads="1"/>
          </p:cNvSpPr>
          <p:nvPr/>
        </p:nvSpPr>
        <p:spPr bwMode="auto">
          <a:xfrm>
            <a:off x="5889291" y="6014004"/>
            <a:ext cx="271296" cy="143524"/>
          </a:xfrm>
          <a:prstGeom prst="rect">
            <a:avLst/>
          </a:prstGeom>
          <a:solidFill>
            <a:srgbClr val="C8C8E4"/>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8366" tIns="44183" rIns="88366" bIns="44183" anchor="ctr"/>
          <a:lstStyle/>
          <a:p>
            <a:pPr defTabSz="883861"/>
            <a:endParaRPr lang="de-CH" sz="2536"/>
          </a:p>
        </p:txBody>
      </p:sp>
      <p:sp>
        <p:nvSpPr>
          <p:cNvPr id="33" name="Rechteck 32"/>
          <p:cNvSpPr/>
          <p:nvPr/>
        </p:nvSpPr>
        <p:spPr>
          <a:xfrm>
            <a:off x="1564705" y="4261544"/>
            <a:ext cx="7157921" cy="635239"/>
          </a:xfrm>
          <a:prstGeom prst="rect">
            <a:avLst/>
          </a:prstGeom>
        </p:spPr>
        <p:txBody>
          <a:bodyPr wrap="none">
            <a:spAutoFit/>
          </a:bodyPr>
          <a:lstStyle/>
          <a:p>
            <a:r>
              <a:rPr lang="de-CH" sz="3528" b="1" dirty="0">
                <a:solidFill>
                  <a:schemeClr val="bg1"/>
                </a:solidFill>
              </a:rPr>
              <a:t>http://www.fhnw.ch/technik/imvs</a:t>
            </a:r>
          </a:p>
        </p:txBody>
      </p:sp>
      <p:sp>
        <p:nvSpPr>
          <p:cNvPr id="34" name="Rectangle 3"/>
          <p:cNvSpPr txBox="1">
            <a:spLocks noChangeArrowheads="1"/>
          </p:cNvSpPr>
          <p:nvPr/>
        </p:nvSpPr>
        <p:spPr bwMode="auto">
          <a:xfrm>
            <a:off x="654166" y="4934478"/>
            <a:ext cx="8686700" cy="549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rtl="0" eaLnBrk="0" fontAlgn="base" hangingPunct="0">
              <a:spcBef>
                <a:spcPct val="0"/>
              </a:spcBef>
              <a:spcAft>
                <a:spcPct val="0"/>
              </a:spcAft>
              <a:defRPr sz="2800" b="1">
                <a:solidFill>
                  <a:schemeClr val="tx2"/>
                </a:solidFill>
                <a:latin typeface="+mj-lt"/>
                <a:ea typeface="+mj-ea"/>
                <a:cs typeface="+mj-cs"/>
              </a:defRPr>
            </a:lvl1pPr>
            <a:lvl2pPr algn="l" rtl="0" eaLnBrk="0" fontAlgn="base" hangingPunct="0">
              <a:spcBef>
                <a:spcPct val="0"/>
              </a:spcBef>
              <a:spcAft>
                <a:spcPct val="0"/>
              </a:spcAft>
              <a:defRPr sz="2800" b="1">
                <a:solidFill>
                  <a:schemeClr val="tx2"/>
                </a:solidFill>
                <a:latin typeface="Arial" charset="0"/>
              </a:defRPr>
            </a:lvl2pPr>
            <a:lvl3pPr algn="l" rtl="0" eaLnBrk="0" fontAlgn="base" hangingPunct="0">
              <a:spcBef>
                <a:spcPct val="0"/>
              </a:spcBef>
              <a:spcAft>
                <a:spcPct val="0"/>
              </a:spcAft>
              <a:defRPr sz="2800" b="1">
                <a:solidFill>
                  <a:schemeClr val="tx2"/>
                </a:solidFill>
                <a:latin typeface="Arial" charset="0"/>
              </a:defRPr>
            </a:lvl3pPr>
            <a:lvl4pPr algn="l" rtl="0" eaLnBrk="0" fontAlgn="base" hangingPunct="0">
              <a:spcBef>
                <a:spcPct val="0"/>
              </a:spcBef>
              <a:spcAft>
                <a:spcPct val="0"/>
              </a:spcAft>
              <a:defRPr sz="2800" b="1">
                <a:solidFill>
                  <a:schemeClr val="tx2"/>
                </a:solidFill>
                <a:latin typeface="Arial" charset="0"/>
              </a:defRPr>
            </a:lvl4pPr>
            <a:lvl5pPr algn="l" rtl="0" eaLnBrk="0" fontAlgn="base" hangingPunct="0">
              <a:spcBef>
                <a:spcPct val="0"/>
              </a:spcBef>
              <a:spcAft>
                <a:spcPct val="0"/>
              </a:spcAft>
              <a:defRPr sz="2800" b="1">
                <a:solidFill>
                  <a:schemeClr val="tx2"/>
                </a:solidFill>
                <a:latin typeface="Arial" charset="0"/>
              </a:defRPr>
            </a:lvl5pPr>
            <a:lvl6pPr marL="457200" algn="l" defTabSz="1042988" rtl="0" fontAlgn="base">
              <a:spcBef>
                <a:spcPct val="0"/>
              </a:spcBef>
              <a:spcAft>
                <a:spcPct val="0"/>
              </a:spcAft>
              <a:defRPr sz="3200" b="1">
                <a:solidFill>
                  <a:schemeClr val="tx2"/>
                </a:solidFill>
                <a:latin typeface="Arial" charset="0"/>
              </a:defRPr>
            </a:lvl6pPr>
            <a:lvl7pPr marL="914400" algn="l" defTabSz="1042988" rtl="0" fontAlgn="base">
              <a:spcBef>
                <a:spcPct val="0"/>
              </a:spcBef>
              <a:spcAft>
                <a:spcPct val="0"/>
              </a:spcAft>
              <a:defRPr sz="3200" b="1">
                <a:solidFill>
                  <a:schemeClr val="tx2"/>
                </a:solidFill>
                <a:latin typeface="Arial" charset="0"/>
              </a:defRPr>
            </a:lvl7pPr>
            <a:lvl8pPr marL="1371600" algn="l" defTabSz="1042988" rtl="0" fontAlgn="base">
              <a:spcBef>
                <a:spcPct val="0"/>
              </a:spcBef>
              <a:spcAft>
                <a:spcPct val="0"/>
              </a:spcAft>
              <a:defRPr sz="3200" b="1">
                <a:solidFill>
                  <a:schemeClr val="tx2"/>
                </a:solidFill>
                <a:latin typeface="Arial" charset="0"/>
              </a:defRPr>
            </a:lvl8pPr>
            <a:lvl9pPr marL="1828800" algn="l" defTabSz="1042988" rtl="0" fontAlgn="base">
              <a:spcBef>
                <a:spcPct val="0"/>
              </a:spcBef>
              <a:spcAft>
                <a:spcPct val="0"/>
              </a:spcAft>
              <a:defRPr sz="3200" b="1">
                <a:solidFill>
                  <a:schemeClr val="tx2"/>
                </a:solidFill>
                <a:latin typeface="Arial" charset="0"/>
              </a:defRPr>
            </a:lvl9pPr>
          </a:lstStyle>
          <a:p>
            <a:pPr algn="ctr" eaLnBrk="1" hangingPunct="1"/>
            <a:r>
              <a:rPr lang="de-CH" sz="3197" kern="0" dirty="0">
                <a:solidFill>
                  <a:schemeClr val="bg1"/>
                </a:solidFill>
              </a:rPr>
              <a:t>juerg.luthiger@fhnw.ch</a:t>
            </a:r>
          </a:p>
        </p:txBody>
      </p:sp>
    </p:spTree>
    <p:extLst>
      <p:ext uri="{BB962C8B-B14F-4D97-AF65-F5344CB8AC3E}">
        <p14:creationId xmlns:p14="http://schemas.microsoft.com/office/powerpoint/2010/main" val="1909261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3.27497E-6 1.99916E-6 C -0.01722 -0.00462 -0.09453 0.03402 -0.11308 0.06174 C -0.13163 0.08946 -0.12836 0.16211 -0.11115 0.16673 C -0.09393 0.17135 -0.02731 0.11739 -0.0095 0.09009 C 0.00831 0.06279 0.01721 0.00462 3.27497E-6 1.99916E-6 Z " pathEditMode="relative" rAng="0" ptsTypes="aaaaa">
                                      <p:cBhvr>
                                        <p:cTn id="6" dur="2000" fill="hold"/>
                                        <p:tgtEl>
                                          <p:spTgt spid="29"/>
                                        </p:tgtEl>
                                        <p:attrNameLst>
                                          <p:attrName>ppt_x</p:attrName>
                                          <p:attrName>ppt_y</p:attrName>
                                        </p:attrNameLst>
                                      </p:cBhvr>
                                      <p:rCtr x="-5728" y="8337"/>
                                    </p:animMotion>
                                  </p:childTnLst>
                                </p:cTn>
                              </p:par>
                              <p:par>
                                <p:cTn id="7" presetID="3" presetClass="path" presetSubtype="0" accel="50000" decel="50000" fill="hold" grpId="0" nodeType="withEffect">
                                  <p:stCondLst>
                                    <p:cond delay="0"/>
                                  </p:stCondLst>
                                  <p:childTnLst>
                                    <p:animMotion origin="layout" path="M -3.10877E-6 -3.28433E-6 L 0.09408 -0.06888 L 0.18846 -3.28433E-6 L 0.09408 0.06909 L -3.10877E-6 -3.28433E-6 Z " pathEditMode="relative" rAng="0" ptsTypes="FFFFF">
                                      <p:cBhvr>
                                        <p:cTn id="8" dur="2000" fill="hold"/>
                                        <p:tgtEl>
                                          <p:spTgt spid="15"/>
                                        </p:tgtEl>
                                        <p:attrNameLst>
                                          <p:attrName>ppt_x</p:attrName>
                                          <p:attrName>ppt_y</p:attrName>
                                        </p:attrNameLst>
                                      </p:cBhvr>
                                      <p:rCtr x="9423" y="0"/>
                                    </p:animMotion>
                                  </p:childTnLst>
                                </p:cTn>
                              </p:par>
                              <p:par>
                                <p:cTn id="9" presetID="1" presetClass="path" presetSubtype="0" accel="50000" decel="50000" fill="hold" grpId="0" nodeType="withEffect">
                                  <p:stCondLst>
                                    <p:cond delay="0"/>
                                  </p:stCondLst>
                                  <p:childTnLst>
                                    <p:animMotion origin="layout" path="M 4.46951E-6 -3.90172E-6 C 0.03071 -3.90172E-6 0.05579 0.02142 0.05579 0.04788 C 0.05579 0.07434 0.03071 0.09618 4.46951E-6 0.09618 C -0.03087 0.09618 -0.0558 0.07434 -0.0558 0.04788 C -0.0558 0.02142 -0.03087 -3.90172E-6 4.46951E-6 -3.90172E-6 Z " pathEditMode="relative" rAng="0" ptsTypes="fffff">
                                      <p:cBhvr>
                                        <p:cTn id="10" dur="2000" fill="hold"/>
                                        <p:tgtEl>
                                          <p:spTgt spid="32"/>
                                        </p:tgtEl>
                                        <p:attrNameLst>
                                          <p:attrName>ppt_x</p:attrName>
                                          <p:attrName>ppt_y</p:attrName>
                                        </p:attrNameLst>
                                      </p:cBhvr>
                                      <p:rCtr x="0" y="4809"/>
                                    </p:animMotion>
                                  </p:childTnLst>
                                </p:cTn>
                              </p:par>
                              <p:par>
                                <p:cTn id="11" presetID="64" presetClass="path" presetSubtype="0" accel="50000" decel="50000" fill="hold" grpId="0" nodeType="withEffect">
                                  <p:stCondLst>
                                    <p:cond delay="0"/>
                                  </p:stCondLst>
                                  <p:childTnLst>
                                    <p:animMotion origin="layout" path="M 1.33551E-7 3.26753E-6 L 0.06722 -0.24906 " pathEditMode="relative" rAng="0" ptsTypes="AA">
                                      <p:cBhvr>
                                        <p:cTn id="12" dur="2000" fill="hold"/>
                                        <p:tgtEl>
                                          <p:spTgt spid="10"/>
                                        </p:tgtEl>
                                        <p:attrNameLst>
                                          <p:attrName>ppt_x</p:attrName>
                                          <p:attrName>ppt_y</p:attrName>
                                        </p:attrNameLst>
                                      </p:cBhvr>
                                      <p:rCtr x="3354" y="-12453"/>
                                    </p:animMotion>
                                  </p:childTnLst>
                                </p:cTn>
                              </p:par>
                              <p:par>
                                <p:cTn id="13" presetID="0" presetClass="path" presetSubtype="0" accel="50000" decel="50000" fill="hold" grpId="0" nodeType="withEffect">
                                  <p:stCondLst>
                                    <p:cond delay="0"/>
                                  </p:stCondLst>
                                  <p:childTnLst>
                                    <p:animMotion origin="layout" path="M -1.33254E-6 3.12054E-6 C -0.0319 -0.00357 0.01276 0.00105 -0.05787 -0.00273 C -0.06574 -0.00315 -0.0736 -0.00903 -0.08161 -0.00945 C -0.08829 -0.00987 -0.09497 -0.01029 -0.10165 -0.01071 C -0.10595 -0.0126 -0.1104 -0.01365 -0.11485 -0.0147 C -0.11411 -0.02205 -0.11322 -0.03423 -0.10832 -0.03885 C -0.10728 -0.0399 -0.10268 -0.04116 -0.10165 -0.04158 C -0.0457 -0.04053 -0.04748 -0.04095 -0.01335 -0.03633 C -0.01142 -0.03444 -0.00771 -0.03423 -0.00757 -0.03087 C -0.00712 -0.02205 -0.00994 3.12054E-6 -1.33254E-6 3.12054E-6 Z " pathEditMode="relative" rAng="0" ptsTypes="ffffffffff">
                                      <p:cBhvr>
                                        <p:cTn id="14" dur="2000" fill="hold"/>
                                        <p:tgtEl>
                                          <p:spTgt spid="30"/>
                                        </p:tgtEl>
                                        <p:attrNameLst>
                                          <p:attrName>ppt_x</p:attrName>
                                          <p:attrName>ppt_y</p:attrName>
                                        </p:attrNameLst>
                                      </p:cBhvr>
                                      <p:rCtr x="-5105" y="-2037"/>
                                    </p:animMotion>
                                  </p:childTnLst>
                                </p:cTn>
                              </p:par>
                              <p:par>
                                <p:cTn id="15" presetID="2" presetClass="path" presetSubtype="0" accel="50000" decel="50000" fill="hold" grpId="0" nodeType="withEffect">
                                  <p:stCondLst>
                                    <p:cond delay="0"/>
                                  </p:stCondLst>
                                  <p:childTnLst>
                                    <p:animMotion origin="layout" path="M 8.19113E-7 0 L 8.19113E-7 -0.15225 L 0.02715 0 L 8.19113E-7 0 Z " pathEditMode="relative" rAng="0" ptsTypes="FFFF">
                                      <p:cBhvr>
                                        <p:cTn id="16" dur="2000" fill="hold"/>
                                        <p:tgtEl>
                                          <p:spTgt spid="12"/>
                                        </p:tgtEl>
                                        <p:attrNameLst>
                                          <p:attrName>ppt_x</p:attrName>
                                          <p:attrName>ppt_y</p:attrName>
                                        </p:attrNameLst>
                                      </p:cBhvr>
                                      <p:rCtr x="1350" y="-7623"/>
                                    </p:animMotion>
                                  </p:childTnLst>
                                </p:cTn>
                              </p:par>
                              <p:par>
                                <p:cTn id="17" presetID="2" presetClass="path" presetSubtype="0" accel="50000" decel="50000" fill="hold" grpId="0" nodeType="withEffect">
                                  <p:stCondLst>
                                    <p:cond delay="0"/>
                                  </p:stCondLst>
                                  <p:childTnLst>
                                    <p:animMotion origin="layout" path="M 3.40703E-6 1.18018E-6 L 0.00059 0.01848 L -0.2496 0.01596 L 3.40703E-6 1.18018E-6 Z " pathEditMode="relative" rAng="10643846" ptsTypes="FFFF">
                                      <p:cBhvr>
                                        <p:cTn id="18" dur="2000" fill="hold"/>
                                        <p:tgtEl>
                                          <p:spTgt spid="13"/>
                                        </p:tgtEl>
                                        <p:attrNameLst>
                                          <p:attrName>ppt_x</p:attrName>
                                          <p:attrName>ppt_y</p:attrName>
                                        </p:attrNameLst>
                                      </p:cBhvr>
                                      <p:rCtr x="-12450" y="1722"/>
                                    </p:animMotion>
                                  </p:childTnLst>
                                </p:cTn>
                              </p:par>
                            </p:childTnLst>
                          </p:cTn>
                        </p:par>
                        <p:par>
                          <p:cTn id="19" fill="hold">
                            <p:stCondLst>
                              <p:cond delay="2000"/>
                            </p:stCondLst>
                            <p:childTnLst>
                              <p:par>
                                <p:cTn id="20" presetID="1" presetClass="entr" presetSubtype="0" fill="hold" nodeType="afterEffect">
                                  <p:stCondLst>
                                    <p:cond delay="0"/>
                                  </p:stCondLst>
                                  <p:childTnLst>
                                    <p:set>
                                      <p:cBhvr>
                                        <p:cTn id="21"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3" grpId="0" animBg="1"/>
      <p:bldP spid="15" grpId="0" animBg="1"/>
      <p:bldP spid="29" grpId="0" animBg="1"/>
      <p:bldP spid="30" grpId="0" animBg="1"/>
      <p:bldP spid="3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Trends in </a:t>
            </a:r>
            <a:r>
              <a:rPr lang="de-DE" dirty="0" err="1"/>
              <a:t>IoT</a:t>
            </a:r>
            <a:br>
              <a:rPr lang="de-DE" dirty="0"/>
            </a:br>
            <a:endParaRPr lang="de-CH" dirty="0"/>
          </a:p>
        </p:txBody>
      </p:sp>
      <p:sp>
        <p:nvSpPr>
          <p:cNvPr id="3" name="Inhaltsplatzhalter 2"/>
          <p:cNvSpPr>
            <a:spLocks noGrp="1"/>
          </p:cNvSpPr>
          <p:nvPr>
            <p:ph idx="1"/>
          </p:nvPr>
        </p:nvSpPr>
        <p:spPr>
          <a:xfrm>
            <a:off x="749387" y="2701330"/>
            <a:ext cx="4597313" cy="3888384"/>
          </a:xfrm>
        </p:spPr>
        <p:txBody>
          <a:bodyPr/>
          <a:lstStyle/>
          <a:p>
            <a:pPr marL="342900" indent="-342900">
              <a:buAutoNum type="arabicPeriod"/>
            </a:pPr>
            <a:r>
              <a:rPr lang="de-CH" sz="1600" b="1" dirty="0">
                <a:solidFill>
                  <a:srgbClr val="0F1887"/>
                </a:solidFill>
              </a:rPr>
              <a:t>Big Data </a:t>
            </a:r>
            <a:r>
              <a:rPr lang="de-CH" sz="1600" b="1" dirty="0" err="1">
                <a:solidFill>
                  <a:srgbClr val="0F1887"/>
                </a:solidFill>
              </a:rPr>
              <a:t>Convergence</a:t>
            </a:r>
            <a:endParaRPr lang="de-CH" sz="1600" b="1" dirty="0">
              <a:solidFill>
                <a:srgbClr val="0F1887"/>
              </a:solidFill>
            </a:endParaRPr>
          </a:p>
          <a:p>
            <a:pPr marL="342900" indent="-342900">
              <a:buAutoNum type="arabicPeriod"/>
            </a:pPr>
            <a:r>
              <a:rPr lang="de-CH" sz="1600" b="1" dirty="0">
                <a:solidFill>
                  <a:srgbClr val="0F1887"/>
                </a:solidFill>
              </a:rPr>
              <a:t>Data Processing </a:t>
            </a:r>
            <a:r>
              <a:rPr lang="de-CH" sz="1600" b="1" dirty="0" err="1">
                <a:solidFill>
                  <a:srgbClr val="0F1887"/>
                </a:solidFill>
              </a:rPr>
              <a:t>with</a:t>
            </a:r>
            <a:r>
              <a:rPr lang="de-CH" sz="1600" b="1" dirty="0">
                <a:solidFill>
                  <a:srgbClr val="0F1887"/>
                </a:solidFill>
              </a:rPr>
              <a:t> Edge Computing</a:t>
            </a:r>
          </a:p>
          <a:p>
            <a:pPr marL="342900" indent="-342900">
              <a:buAutoNum type="arabicPeriod"/>
            </a:pPr>
            <a:r>
              <a:rPr lang="de-CH" sz="1600" dirty="0" err="1"/>
              <a:t>Greater</a:t>
            </a:r>
            <a:r>
              <a:rPr lang="de-CH" sz="1600" dirty="0"/>
              <a:t> Consumer Adoption</a:t>
            </a:r>
          </a:p>
          <a:p>
            <a:pPr marL="342900" indent="-342900">
              <a:buAutoNum type="arabicPeriod"/>
            </a:pPr>
            <a:r>
              <a:rPr lang="de-CH" sz="1600" dirty="0"/>
              <a:t>“Smart” Home Demand Will </a:t>
            </a:r>
            <a:r>
              <a:rPr lang="de-CH" sz="1600" dirty="0" err="1"/>
              <a:t>Rise</a:t>
            </a:r>
            <a:endParaRPr lang="de-CH" sz="1600" dirty="0"/>
          </a:p>
          <a:p>
            <a:pPr marL="342900" indent="-342900">
              <a:buAutoNum type="arabicPeriod"/>
            </a:pPr>
            <a:r>
              <a:rPr lang="de-CH" sz="1600" dirty="0"/>
              <a:t>The </a:t>
            </a:r>
            <a:r>
              <a:rPr lang="de-CH" sz="1600" dirty="0" err="1"/>
              <a:t>Healthcare</a:t>
            </a:r>
            <a:r>
              <a:rPr lang="de-CH" sz="1600" dirty="0"/>
              <a:t> </a:t>
            </a:r>
            <a:r>
              <a:rPr lang="de-CH" sz="1600" dirty="0" err="1"/>
              <a:t>Industry</a:t>
            </a:r>
            <a:r>
              <a:rPr lang="de-CH" sz="1600" dirty="0"/>
              <a:t> </a:t>
            </a:r>
            <a:r>
              <a:rPr lang="de-CH" sz="1600" dirty="0" err="1"/>
              <a:t>Embraces</a:t>
            </a:r>
            <a:r>
              <a:rPr lang="de-CH" sz="1600" dirty="0"/>
              <a:t> </a:t>
            </a:r>
            <a:r>
              <a:rPr lang="de-CH" sz="1600" dirty="0" err="1"/>
              <a:t>IoT</a:t>
            </a:r>
            <a:endParaRPr lang="de-CH" sz="1600" dirty="0"/>
          </a:p>
          <a:p>
            <a:pPr marL="342900" indent="-342900">
              <a:buAutoNum type="arabicPeriod"/>
            </a:pPr>
            <a:r>
              <a:rPr lang="de-CH" sz="1600" b="1" dirty="0">
                <a:solidFill>
                  <a:srgbClr val="0F1887"/>
                </a:solidFill>
              </a:rPr>
              <a:t>Auto-ML (</a:t>
            </a:r>
            <a:r>
              <a:rPr lang="de-CH" sz="1600" b="1" dirty="0" err="1">
                <a:solidFill>
                  <a:srgbClr val="0F1887"/>
                </a:solidFill>
              </a:rPr>
              <a:t>Machine</a:t>
            </a:r>
            <a:r>
              <a:rPr lang="de-CH" sz="1600" b="1" dirty="0">
                <a:solidFill>
                  <a:srgbClr val="0F1887"/>
                </a:solidFill>
              </a:rPr>
              <a:t> Learning) </a:t>
            </a:r>
            <a:r>
              <a:rPr lang="de-CH" sz="1600" b="1" dirty="0" err="1">
                <a:solidFill>
                  <a:srgbClr val="0F1887"/>
                </a:solidFill>
              </a:rPr>
              <a:t>for</a:t>
            </a:r>
            <a:r>
              <a:rPr lang="de-CH" sz="1600" b="1" dirty="0">
                <a:solidFill>
                  <a:srgbClr val="0F1887"/>
                </a:solidFill>
              </a:rPr>
              <a:t> Data Security</a:t>
            </a:r>
          </a:p>
          <a:p>
            <a:pPr marL="342900" indent="-342900">
              <a:buAutoNum type="arabicPeriod"/>
            </a:pPr>
            <a:r>
              <a:rPr lang="de-CH" sz="1600" dirty="0" err="1"/>
              <a:t>IoT</a:t>
            </a:r>
            <a:r>
              <a:rPr lang="de-CH" sz="1600" dirty="0"/>
              <a:t> – Massive Growth Coming</a:t>
            </a:r>
          </a:p>
          <a:p>
            <a:pPr marL="342900" indent="-342900">
              <a:buAutoNum type="arabicPeriod"/>
            </a:pPr>
            <a:r>
              <a:rPr lang="de-CH" sz="1600" b="1" dirty="0" err="1">
                <a:solidFill>
                  <a:srgbClr val="0F1887"/>
                </a:solidFill>
              </a:rPr>
              <a:t>Blockchain</a:t>
            </a:r>
            <a:r>
              <a:rPr lang="de-CH" sz="1600" b="1" dirty="0">
                <a:solidFill>
                  <a:srgbClr val="0F1887"/>
                </a:solidFill>
              </a:rPr>
              <a:t> </a:t>
            </a:r>
            <a:r>
              <a:rPr lang="de-CH" sz="1600" b="1" dirty="0" err="1">
                <a:solidFill>
                  <a:srgbClr val="0F1887"/>
                </a:solidFill>
              </a:rPr>
              <a:t>for</a:t>
            </a:r>
            <a:r>
              <a:rPr lang="de-CH" sz="1600" b="1" dirty="0">
                <a:solidFill>
                  <a:srgbClr val="0F1887"/>
                </a:solidFill>
              </a:rPr>
              <a:t> </a:t>
            </a:r>
            <a:r>
              <a:rPr lang="de-CH" sz="1600" b="1" dirty="0" err="1">
                <a:solidFill>
                  <a:srgbClr val="0F1887"/>
                </a:solidFill>
              </a:rPr>
              <a:t>IoT</a:t>
            </a:r>
            <a:r>
              <a:rPr lang="de-CH" sz="1600" b="1" dirty="0">
                <a:solidFill>
                  <a:srgbClr val="0F1887"/>
                </a:solidFill>
              </a:rPr>
              <a:t> Security</a:t>
            </a:r>
          </a:p>
          <a:p>
            <a:pPr marL="342900" indent="-342900">
              <a:buAutoNum type="arabicPeriod"/>
            </a:pPr>
            <a:r>
              <a:rPr lang="de-CH" sz="1600" b="1" dirty="0" err="1">
                <a:solidFill>
                  <a:srgbClr val="0F1887"/>
                </a:solidFill>
              </a:rPr>
              <a:t>Better</a:t>
            </a:r>
            <a:r>
              <a:rPr lang="de-CH" sz="1600" b="1" dirty="0">
                <a:solidFill>
                  <a:srgbClr val="0F1887"/>
                </a:solidFill>
              </a:rPr>
              <a:t> Data Analytics</a:t>
            </a:r>
          </a:p>
          <a:p>
            <a:pPr marL="342900" indent="-342900">
              <a:buAutoNum type="arabicPeriod"/>
            </a:pPr>
            <a:r>
              <a:rPr lang="de-CH" sz="1600" dirty="0"/>
              <a:t>Smart Cities </a:t>
            </a:r>
            <a:r>
              <a:rPr lang="de-CH" sz="1600" dirty="0" err="1"/>
              <a:t>to</a:t>
            </a:r>
            <a:r>
              <a:rPr lang="de-CH" sz="1600" dirty="0"/>
              <a:t> </a:t>
            </a:r>
            <a:r>
              <a:rPr lang="de-CH" sz="1600" dirty="0" err="1"/>
              <a:t>Become</a:t>
            </a:r>
            <a:r>
              <a:rPr lang="de-CH" sz="1600" dirty="0"/>
              <a:t> Mainstream</a:t>
            </a:r>
          </a:p>
          <a:p>
            <a:pPr marL="342900" indent="-342900">
              <a:buAutoNum type="arabicPeriod"/>
            </a:pPr>
            <a:endParaRPr lang="de-CH" sz="2000" dirty="0"/>
          </a:p>
          <a:p>
            <a:pPr marL="342900" indent="-342900">
              <a:buFont typeface="+mj-lt"/>
              <a:buAutoNum type="arabicPeriod"/>
            </a:pPr>
            <a:endParaRPr lang="de-CH" sz="1800" dirty="0"/>
          </a:p>
        </p:txBody>
      </p:sp>
      <p:sp>
        <p:nvSpPr>
          <p:cNvPr id="4" name="Datumsplatzhalter 3"/>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p:cNvSpPr>
            <a:spLocks noGrp="1"/>
          </p:cNvSpPr>
          <p:nvPr>
            <p:ph type="ftr" sz="quarter" idx="11"/>
          </p:nvPr>
        </p:nvSpPr>
        <p:spPr/>
        <p:txBody>
          <a:bodyPr/>
          <a:lstStyle/>
          <a:p>
            <a:pPr>
              <a:defRPr/>
            </a:pPr>
            <a:r>
              <a:rPr lang="de-CH"/>
              <a:t>(C) Hochschule für Technik, FHNW</a:t>
            </a:r>
          </a:p>
        </p:txBody>
      </p:sp>
      <p:sp>
        <p:nvSpPr>
          <p:cNvPr id="6" name="Foliennummernplatzhalter 5"/>
          <p:cNvSpPr>
            <a:spLocks noGrp="1"/>
          </p:cNvSpPr>
          <p:nvPr>
            <p:ph type="sldNum" sz="quarter" idx="12"/>
          </p:nvPr>
        </p:nvSpPr>
        <p:spPr/>
        <p:txBody>
          <a:bodyPr/>
          <a:lstStyle/>
          <a:p>
            <a:pPr>
              <a:defRPr/>
            </a:pPr>
            <a:fld id="{883E2366-F660-4431-B6B4-C12EB57AAC9D}" type="slidenum">
              <a:rPr lang="de-CH" smtClean="0"/>
              <a:pPr>
                <a:defRPr/>
              </a:pPr>
              <a:t>8</a:t>
            </a:fld>
            <a:endParaRPr lang="de-CH"/>
          </a:p>
        </p:txBody>
      </p:sp>
      <p:sp>
        <p:nvSpPr>
          <p:cNvPr id="7" name="Inhaltsplatzhalter 2">
            <a:extLst>
              <a:ext uri="{FF2B5EF4-FFF2-40B4-BE49-F238E27FC236}">
                <a16:creationId xmlns:a16="http://schemas.microsoft.com/office/drawing/2014/main" id="{A99DEBB5-BC83-894C-99DB-255BC3F39445}"/>
              </a:ext>
            </a:extLst>
          </p:cNvPr>
          <p:cNvSpPr txBox="1">
            <a:spLocks/>
          </p:cNvSpPr>
          <p:nvPr/>
        </p:nvSpPr>
        <p:spPr bwMode="auto">
          <a:xfrm>
            <a:off x="730163" y="1694558"/>
            <a:ext cx="9213850" cy="789929"/>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361950" indent="-361950" algn="l" defTabSz="1042988" rtl="0" eaLnBrk="0" fontAlgn="base" hangingPunct="0">
              <a:spcBef>
                <a:spcPct val="20000"/>
              </a:spcBef>
              <a:spcAft>
                <a:spcPct val="0"/>
              </a:spcAft>
              <a:buClr>
                <a:srgbClr val="00007D"/>
              </a:buClr>
              <a:buSzPct val="75000"/>
              <a:buFont typeface="Wingdings" pitchFamily="2" charset="2"/>
              <a:buChar char="n"/>
              <a:defRPr sz="2400">
                <a:solidFill>
                  <a:schemeClr val="tx1"/>
                </a:solidFill>
                <a:latin typeface="+mn-lt"/>
                <a:ea typeface="+mn-ea"/>
                <a:cs typeface="+mn-cs"/>
              </a:defRPr>
            </a:lvl1pPr>
            <a:lvl2pPr marL="990600" indent="-449263" algn="l" defTabSz="1042988" rtl="0" eaLnBrk="0" fontAlgn="base" hangingPunct="0">
              <a:spcBef>
                <a:spcPct val="20000"/>
              </a:spcBef>
              <a:spcAft>
                <a:spcPct val="0"/>
              </a:spcAft>
              <a:buClr>
                <a:srgbClr val="00007D"/>
              </a:buClr>
              <a:buSzPct val="80000"/>
              <a:buFont typeface="Wingdings" pitchFamily="2" charset="2"/>
              <a:buChar char="¨"/>
              <a:defRPr sz="2000">
                <a:solidFill>
                  <a:schemeClr val="tx1"/>
                </a:solidFill>
                <a:latin typeface="+mn-lt"/>
              </a:defRPr>
            </a:lvl2pPr>
            <a:lvl3pPr marL="1436688" indent="-266700" algn="l" defTabSz="1042988" rtl="0" eaLnBrk="0" fontAlgn="base" hangingPunct="0">
              <a:spcBef>
                <a:spcPct val="20000"/>
              </a:spcBef>
              <a:spcAft>
                <a:spcPct val="0"/>
              </a:spcAft>
              <a:buClr>
                <a:srgbClr val="00007D"/>
              </a:buClr>
              <a:buSzPct val="65000"/>
              <a:buFont typeface="Wingdings" pitchFamily="2" charset="2"/>
              <a:buChar char="n"/>
              <a:defRPr>
                <a:solidFill>
                  <a:schemeClr val="tx1"/>
                </a:solidFill>
                <a:latin typeface="+mn-lt"/>
              </a:defRPr>
            </a:lvl3pPr>
            <a:lvl4pPr marL="1978025" indent="-361950" algn="l" defTabSz="1042988" rtl="0" eaLnBrk="0" fontAlgn="base" hangingPunct="0">
              <a:spcBef>
                <a:spcPct val="20000"/>
              </a:spcBef>
              <a:spcAft>
                <a:spcPct val="0"/>
              </a:spcAft>
              <a:buClr>
                <a:srgbClr val="9999CC"/>
              </a:buClr>
              <a:buSzPct val="70000"/>
              <a:buFont typeface="Wingdings" pitchFamily="2" charset="2"/>
              <a:buChar char="¨"/>
              <a:defRPr>
                <a:solidFill>
                  <a:schemeClr val="tx1"/>
                </a:solidFill>
                <a:latin typeface="+mn-lt"/>
              </a:defRPr>
            </a:lvl4pPr>
            <a:lvl5pPr marL="2509838" indent="-352425" algn="l" defTabSz="1042988" rtl="0" eaLnBrk="0" fontAlgn="base" hangingPunct="0">
              <a:spcBef>
                <a:spcPct val="20000"/>
              </a:spcBef>
              <a:spcAft>
                <a:spcPct val="0"/>
              </a:spcAft>
              <a:buClr>
                <a:srgbClr val="00007D"/>
              </a:buClr>
              <a:buFont typeface="Wingdings" pitchFamily="2" charset="2"/>
              <a:buChar char="§"/>
              <a:defRPr sz="1700">
                <a:solidFill>
                  <a:schemeClr val="tx1"/>
                </a:solidFill>
                <a:latin typeface="+mn-lt"/>
              </a:defRPr>
            </a:lvl5pPr>
            <a:lvl6pPr marL="29670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6pPr>
            <a:lvl7pPr marL="34242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7pPr>
            <a:lvl8pPr marL="38814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8pPr>
            <a:lvl9pPr marL="43386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9pPr>
          </a:lstStyle>
          <a:p>
            <a:pPr marL="0" indent="0">
              <a:buFont typeface="Wingdings" pitchFamily="2" charset="2"/>
              <a:buNone/>
            </a:pPr>
            <a:r>
              <a:rPr lang="de-CH" b="1" kern="0" dirty="0"/>
              <a:t>Top 20 Emerging </a:t>
            </a:r>
            <a:r>
              <a:rPr lang="de-CH" b="1" kern="0" dirty="0" err="1"/>
              <a:t>IoT</a:t>
            </a:r>
            <a:r>
              <a:rPr lang="de-CH" b="1" kern="0" dirty="0"/>
              <a:t> Trends </a:t>
            </a:r>
            <a:r>
              <a:rPr lang="de-CH" b="1" kern="0" dirty="0" err="1"/>
              <a:t>That</a:t>
            </a:r>
            <a:r>
              <a:rPr lang="de-CH" b="1" kern="0" dirty="0"/>
              <a:t> Will Shape </a:t>
            </a:r>
            <a:r>
              <a:rPr lang="de-CH" b="1" kern="0" dirty="0" err="1"/>
              <a:t>Your</a:t>
            </a:r>
            <a:r>
              <a:rPr lang="de-CH" b="1" kern="0" dirty="0"/>
              <a:t> Future </a:t>
            </a:r>
            <a:r>
              <a:rPr lang="de-CH" b="1" kern="0" dirty="0" err="1"/>
              <a:t>Soon</a:t>
            </a:r>
            <a:endParaRPr lang="de-DE" kern="0" dirty="0"/>
          </a:p>
          <a:p>
            <a:pPr marL="0" indent="0">
              <a:buFont typeface="Wingdings" pitchFamily="2" charset="2"/>
              <a:buNone/>
            </a:pPr>
            <a:r>
              <a:rPr lang="de-DE" sz="1600" kern="0" dirty="0" err="1"/>
              <a:t>see</a:t>
            </a:r>
            <a:r>
              <a:rPr lang="de-DE" sz="1600" kern="0" dirty="0"/>
              <a:t> </a:t>
            </a:r>
            <a:r>
              <a:rPr lang="de-CH" sz="1600" kern="0" dirty="0">
                <a:hlinkClick r:id="rId2"/>
              </a:rPr>
              <a:t>https://www.ubuntupit.com/top-20-emerging-iot-trends-that-will-shape-your-future-soon/</a:t>
            </a:r>
            <a:r>
              <a:rPr lang="de-DE" sz="1600" kern="0" dirty="0"/>
              <a:t> </a:t>
            </a:r>
          </a:p>
        </p:txBody>
      </p:sp>
      <p:sp>
        <p:nvSpPr>
          <p:cNvPr id="8" name="Inhaltsplatzhalter 2">
            <a:extLst>
              <a:ext uri="{FF2B5EF4-FFF2-40B4-BE49-F238E27FC236}">
                <a16:creationId xmlns:a16="http://schemas.microsoft.com/office/drawing/2014/main" id="{D3468FF1-3EDD-0D42-AE0A-F09C232EC583}"/>
              </a:ext>
            </a:extLst>
          </p:cNvPr>
          <p:cNvSpPr txBox="1">
            <a:spLocks/>
          </p:cNvSpPr>
          <p:nvPr/>
        </p:nvSpPr>
        <p:spPr bwMode="auto">
          <a:xfrm>
            <a:off x="5562724" y="2701329"/>
            <a:ext cx="4597313" cy="3888384"/>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361950" indent="-361950" algn="l" defTabSz="1042988" rtl="0" eaLnBrk="0" fontAlgn="base" hangingPunct="0">
              <a:spcBef>
                <a:spcPct val="20000"/>
              </a:spcBef>
              <a:spcAft>
                <a:spcPct val="0"/>
              </a:spcAft>
              <a:buClr>
                <a:srgbClr val="00007D"/>
              </a:buClr>
              <a:buSzPct val="75000"/>
              <a:buFont typeface="Wingdings" pitchFamily="2" charset="2"/>
              <a:buChar char="n"/>
              <a:defRPr sz="2400">
                <a:solidFill>
                  <a:schemeClr val="tx1"/>
                </a:solidFill>
                <a:latin typeface="+mn-lt"/>
                <a:ea typeface="+mn-ea"/>
                <a:cs typeface="+mn-cs"/>
              </a:defRPr>
            </a:lvl1pPr>
            <a:lvl2pPr marL="990600" indent="-449263" algn="l" defTabSz="1042988" rtl="0" eaLnBrk="0" fontAlgn="base" hangingPunct="0">
              <a:spcBef>
                <a:spcPct val="20000"/>
              </a:spcBef>
              <a:spcAft>
                <a:spcPct val="0"/>
              </a:spcAft>
              <a:buClr>
                <a:srgbClr val="00007D"/>
              </a:buClr>
              <a:buSzPct val="80000"/>
              <a:buFont typeface="Wingdings" pitchFamily="2" charset="2"/>
              <a:buChar char="¨"/>
              <a:defRPr sz="2000">
                <a:solidFill>
                  <a:schemeClr val="tx1"/>
                </a:solidFill>
                <a:latin typeface="+mn-lt"/>
              </a:defRPr>
            </a:lvl2pPr>
            <a:lvl3pPr marL="1436688" indent="-266700" algn="l" defTabSz="1042988" rtl="0" eaLnBrk="0" fontAlgn="base" hangingPunct="0">
              <a:spcBef>
                <a:spcPct val="20000"/>
              </a:spcBef>
              <a:spcAft>
                <a:spcPct val="0"/>
              </a:spcAft>
              <a:buClr>
                <a:srgbClr val="00007D"/>
              </a:buClr>
              <a:buSzPct val="65000"/>
              <a:buFont typeface="Wingdings" pitchFamily="2" charset="2"/>
              <a:buChar char="n"/>
              <a:defRPr>
                <a:solidFill>
                  <a:schemeClr val="tx1"/>
                </a:solidFill>
                <a:latin typeface="+mn-lt"/>
              </a:defRPr>
            </a:lvl3pPr>
            <a:lvl4pPr marL="1978025" indent="-361950" algn="l" defTabSz="1042988" rtl="0" eaLnBrk="0" fontAlgn="base" hangingPunct="0">
              <a:spcBef>
                <a:spcPct val="20000"/>
              </a:spcBef>
              <a:spcAft>
                <a:spcPct val="0"/>
              </a:spcAft>
              <a:buClr>
                <a:srgbClr val="9999CC"/>
              </a:buClr>
              <a:buSzPct val="70000"/>
              <a:buFont typeface="Wingdings" pitchFamily="2" charset="2"/>
              <a:buChar char="¨"/>
              <a:defRPr>
                <a:solidFill>
                  <a:schemeClr val="tx1"/>
                </a:solidFill>
                <a:latin typeface="+mn-lt"/>
              </a:defRPr>
            </a:lvl4pPr>
            <a:lvl5pPr marL="2509838" indent="-352425" algn="l" defTabSz="1042988" rtl="0" eaLnBrk="0" fontAlgn="base" hangingPunct="0">
              <a:spcBef>
                <a:spcPct val="20000"/>
              </a:spcBef>
              <a:spcAft>
                <a:spcPct val="0"/>
              </a:spcAft>
              <a:buClr>
                <a:srgbClr val="00007D"/>
              </a:buClr>
              <a:buFont typeface="Wingdings" pitchFamily="2" charset="2"/>
              <a:buChar char="§"/>
              <a:defRPr sz="1700">
                <a:solidFill>
                  <a:schemeClr val="tx1"/>
                </a:solidFill>
                <a:latin typeface="+mn-lt"/>
              </a:defRPr>
            </a:lvl5pPr>
            <a:lvl6pPr marL="29670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6pPr>
            <a:lvl7pPr marL="34242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7pPr>
            <a:lvl8pPr marL="38814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8pPr>
            <a:lvl9pPr marL="4338638" indent="-352425" algn="l" defTabSz="1042988" rtl="0" fontAlgn="base">
              <a:spcBef>
                <a:spcPct val="20000"/>
              </a:spcBef>
              <a:spcAft>
                <a:spcPct val="0"/>
              </a:spcAft>
              <a:buClr>
                <a:srgbClr val="00007D"/>
              </a:buClr>
              <a:buFont typeface="Wingdings" pitchFamily="2" charset="2"/>
              <a:buChar char="§"/>
              <a:defRPr sz="1700">
                <a:solidFill>
                  <a:schemeClr val="tx1"/>
                </a:solidFill>
                <a:latin typeface="+mn-lt"/>
              </a:defRPr>
            </a:lvl9pPr>
          </a:lstStyle>
          <a:p>
            <a:pPr marL="342900" indent="-342900">
              <a:buFont typeface="+mj-lt"/>
              <a:buAutoNum type="arabicPeriod" startAt="11"/>
            </a:pPr>
            <a:r>
              <a:rPr lang="de-CH" sz="1600" kern="0" dirty="0" err="1"/>
              <a:t>Blockchain</a:t>
            </a:r>
            <a:r>
              <a:rPr lang="de-CH" sz="1600" kern="0" dirty="0"/>
              <a:t> </a:t>
            </a:r>
            <a:r>
              <a:rPr lang="de-CH" sz="1600" kern="0" dirty="0" err="1"/>
              <a:t>as</a:t>
            </a:r>
            <a:r>
              <a:rPr lang="de-CH" sz="1600" kern="0" dirty="0"/>
              <a:t> </a:t>
            </a:r>
            <a:r>
              <a:rPr lang="de-CH" sz="1600" kern="0" dirty="0" err="1"/>
              <a:t>Efficient</a:t>
            </a:r>
            <a:r>
              <a:rPr lang="de-CH" sz="1600" kern="0" dirty="0"/>
              <a:t> Backend</a:t>
            </a:r>
          </a:p>
          <a:p>
            <a:pPr marL="342900" indent="-342900">
              <a:buFont typeface="Wingdings" pitchFamily="2" charset="2"/>
              <a:buAutoNum type="arabicPeriod" startAt="11"/>
            </a:pPr>
            <a:r>
              <a:rPr lang="de-CH" sz="1600" kern="0" dirty="0" err="1"/>
              <a:t>Personalization</a:t>
            </a:r>
            <a:r>
              <a:rPr lang="de-CH" sz="1600" kern="0" dirty="0"/>
              <a:t> </a:t>
            </a:r>
            <a:r>
              <a:rPr lang="de-CH" sz="1600" kern="0" dirty="0" err="1"/>
              <a:t>of</a:t>
            </a:r>
            <a:r>
              <a:rPr lang="de-CH" sz="1600" kern="0" dirty="0"/>
              <a:t> </a:t>
            </a:r>
            <a:r>
              <a:rPr lang="de-CH" sz="1600" kern="0" dirty="0" err="1"/>
              <a:t>the</a:t>
            </a:r>
            <a:r>
              <a:rPr lang="de-CH" sz="1600" kern="0" dirty="0"/>
              <a:t> Retail Experience</a:t>
            </a:r>
          </a:p>
          <a:p>
            <a:pPr marL="342900" indent="-342900">
              <a:buFont typeface="Wingdings" pitchFamily="2" charset="2"/>
              <a:buAutoNum type="arabicPeriod" startAt="11"/>
            </a:pPr>
            <a:r>
              <a:rPr lang="de-CH" sz="1600" b="1" kern="0" dirty="0" err="1">
                <a:solidFill>
                  <a:srgbClr val="0F1887"/>
                </a:solidFill>
              </a:rPr>
              <a:t>Predictive</a:t>
            </a:r>
            <a:r>
              <a:rPr lang="de-CH" sz="1600" b="1" kern="0" dirty="0">
                <a:solidFill>
                  <a:srgbClr val="0F1887"/>
                </a:solidFill>
              </a:rPr>
              <a:t> Maintenance </a:t>
            </a:r>
            <a:r>
              <a:rPr lang="de-CH" sz="1600" b="1" kern="0" dirty="0" err="1">
                <a:solidFill>
                  <a:srgbClr val="0F1887"/>
                </a:solidFill>
              </a:rPr>
              <a:t>Boost</a:t>
            </a:r>
            <a:r>
              <a:rPr lang="de-CH" sz="1600" b="1" kern="0" dirty="0">
                <a:solidFill>
                  <a:srgbClr val="0F1887"/>
                </a:solidFill>
              </a:rPr>
              <a:t> </a:t>
            </a:r>
            <a:r>
              <a:rPr lang="de-CH" sz="1600" b="1" kern="0" dirty="0" err="1">
                <a:solidFill>
                  <a:srgbClr val="0F1887"/>
                </a:solidFill>
              </a:rPr>
              <a:t>up</a:t>
            </a:r>
            <a:r>
              <a:rPr lang="de-CH" sz="1600" b="1" kern="0" dirty="0">
                <a:solidFill>
                  <a:srgbClr val="0F1887"/>
                </a:solidFill>
              </a:rPr>
              <a:t> </a:t>
            </a:r>
            <a:r>
              <a:rPr lang="de-CH" sz="1600" b="1" kern="0" dirty="0" err="1">
                <a:solidFill>
                  <a:srgbClr val="0F1887"/>
                </a:solidFill>
              </a:rPr>
              <a:t>by</a:t>
            </a:r>
            <a:r>
              <a:rPr lang="de-CH" sz="1600" b="1" kern="0" dirty="0">
                <a:solidFill>
                  <a:srgbClr val="0F1887"/>
                </a:solidFill>
              </a:rPr>
              <a:t> </a:t>
            </a:r>
            <a:r>
              <a:rPr lang="de-CH" sz="1600" b="1" kern="0" dirty="0" err="1">
                <a:solidFill>
                  <a:srgbClr val="0F1887"/>
                </a:solidFill>
              </a:rPr>
              <a:t>IoT</a:t>
            </a:r>
            <a:endParaRPr lang="de-CH" sz="1600" b="1" kern="0" dirty="0">
              <a:solidFill>
                <a:srgbClr val="0F1887"/>
              </a:solidFill>
            </a:endParaRPr>
          </a:p>
          <a:p>
            <a:pPr marL="342900" indent="-342900">
              <a:buFont typeface="Wingdings" pitchFamily="2" charset="2"/>
              <a:buAutoNum type="arabicPeriod" startAt="11"/>
            </a:pPr>
            <a:r>
              <a:rPr lang="de-CH" sz="1600" b="1" kern="0" dirty="0">
                <a:solidFill>
                  <a:srgbClr val="0F1887"/>
                </a:solidFill>
              </a:rPr>
              <a:t>Cloud Computing: The Future </a:t>
            </a:r>
            <a:r>
              <a:rPr lang="de-CH" sz="1600" b="1" kern="0" dirty="0" err="1">
                <a:solidFill>
                  <a:srgbClr val="0F1887"/>
                </a:solidFill>
              </a:rPr>
              <a:t>of</a:t>
            </a:r>
            <a:r>
              <a:rPr lang="de-CH" sz="1600" b="1" kern="0" dirty="0">
                <a:solidFill>
                  <a:srgbClr val="0F1887"/>
                </a:solidFill>
              </a:rPr>
              <a:t> </a:t>
            </a:r>
            <a:r>
              <a:rPr lang="de-CH" sz="1600" b="1" kern="0" dirty="0" err="1">
                <a:solidFill>
                  <a:srgbClr val="0F1887"/>
                </a:solidFill>
              </a:rPr>
              <a:t>IoT</a:t>
            </a:r>
            <a:r>
              <a:rPr lang="de-CH" sz="1600" b="1" kern="0" dirty="0">
                <a:solidFill>
                  <a:srgbClr val="0F1887"/>
                </a:solidFill>
              </a:rPr>
              <a:t> </a:t>
            </a:r>
            <a:endParaRPr lang="de-CH" sz="1600" kern="0" dirty="0"/>
          </a:p>
          <a:p>
            <a:pPr marL="342900" indent="-342900">
              <a:buFont typeface="Wingdings" pitchFamily="2" charset="2"/>
              <a:buAutoNum type="arabicPeriod" startAt="11"/>
            </a:pPr>
            <a:r>
              <a:rPr lang="de-CH" sz="1600" kern="0" dirty="0"/>
              <a:t>Software-</a:t>
            </a:r>
            <a:r>
              <a:rPr lang="de-CH" sz="1600" kern="0" dirty="0" err="1"/>
              <a:t>as</a:t>
            </a:r>
            <a:r>
              <a:rPr lang="de-CH" sz="1600" kern="0" dirty="0"/>
              <a:t>-a-Service </a:t>
            </a:r>
            <a:r>
              <a:rPr lang="de-CH" sz="1600" kern="0" dirty="0" err="1"/>
              <a:t>Becomes</a:t>
            </a:r>
            <a:r>
              <a:rPr lang="de-CH" sz="1600" kern="0" dirty="0"/>
              <a:t> </a:t>
            </a:r>
            <a:r>
              <a:rPr lang="de-CH" sz="1600" kern="0" dirty="0" err="1"/>
              <a:t>the</a:t>
            </a:r>
            <a:r>
              <a:rPr lang="de-CH" sz="1600" kern="0" dirty="0"/>
              <a:t> Norm</a:t>
            </a:r>
          </a:p>
          <a:p>
            <a:pPr marL="342900" indent="-342900">
              <a:buFont typeface="Wingdings" pitchFamily="2" charset="2"/>
              <a:buAutoNum type="arabicPeriod" startAt="11"/>
            </a:pPr>
            <a:r>
              <a:rPr lang="de-CH" sz="1600" kern="0" dirty="0" err="1"/>
              <a:t>IoT</a:t>
            </a:r>
            <a:r>
              <a:rPr lang="de-CH" sz="1600" kern="0" dirty="0"/>
              <a:t> Security Awareness </a:t>
            </a:r>
            <a:r>
              <a:rPr lang="de-CH" sz="1600" kern="0" dirty="0" err="1"/>
              <a:t>and</a:t>
            </a:r>
            <a:r>
              <a:rPr lang="de-CH" sz="1600" kern="0" dirty="0"/>
              <a:t> Training</a:t>
            </a:r>
          </a:p>
          <a:p>
            <a:pPr marL="342900" indent="-342900">
              <a:buFont typeface="Wingdings" pitchFamily="2" charset="2"/>
              <a:buAutoNum type="arabicPeriod" startAt="11"/>
            </a:pPr>
            <a:r>
              <a:rPr lang="de-CH" sz="1600" kern="0" dirty="0" err="1"/>
              <a:t>Creation</a:t>
            </a:r>
            <a:r>
              <a:rPr lang="de-CH" sz="1600" kern="0" dirty="0"/>
              <a:t> </a:t>
            </a:r>
            <a:r>
              <a:rPr lang="de-CH" sz="1600" kern="0" dirty="0" err="1"/>
              <a:t>of</a:t>
            </a:r>
            <a:r>
              <a:rPr lang="de-CH" sz="1600" kern="0" dirty="0"/>
              <a:t> Unified Framework </a:t>
            </a:r>
            <a:r>
              <a:rPr lang="de-CH" sz="1600" kern="0" dirty="0" err="1"/>
              <a:t>for</a:t>
            </a:r>
            <a:r>
              <a:rPr lang="de-CH" sz="1600" kern="0" dirty="0"/>
              <a:t> Integration</a:t>
            </a:r>
          </a:p>
          <a:p>
            <a:pPr marL="342900" indent="-342900">
              <a:buFont typeface="Wingdings" pitchFamily="2" charset="2"/>
              <a:buAutoNum type="arabicPeriod" startAt="11"/>
            </a:pPr>
            <a:r>
              <a:rPr lang="de-CH" sz="1600" kern="0" dirty="0" err="1"/>
              <a:t>Energy</a:t>
            </a:r>
            <a:r>
              <a:rPr lang="de-CH" sz="1600" kern="0" dirty="0"/>
              <a:t> </a:t>
            </a:r>
            <a:r>
              <a:rPr lang="de-CH" sz="1600" kern="0" dirty="0" err="1"/>
              <a:t>and</a:t>
            </a:r>
            <a:r>
              <a:rPr lang="de-CH" sz="1600" kern="0" dirty="0"/>
              <a:t> </a:t>
            </a:r>
            <a:r>
              <a:rPr lang="de-CH" sz="1600" kern="0" dirty="0" err="1"/>
              <a:t>Resource</a:t>
            </a:r>
            <a:r>
              <a:rPr lang="de-CH" sz="1600" kern="0" dirty="0"/>
              <a:t> Management</a:t>
            </a:r>
          </a:p>
          <a:p>
            <a:pPr marL="342900" indent="-342900">
              <a:buFont typeface="Wingdings" pitchFamily="2" charset="2"/>
              <a:buAutoNum type="arabicPeriod" startAt="11"/>
            </a:pPr>
            <a:r>
              <a:rPr lang="de-CH" sz="1600" kern="0" dirty="0"/>
              <a:t>A </a:t>
            </a:r>
            <a:r>
              <a:rPr lang="de-CH" sz="1600" kern="0" dirty="0" err="1"/>
              <a:t>Shift</a:t>
            </a:r>
            <a:r>
              <a:rPr lang="de-CH" sz="1600" kern="0" dirty="0"/>
              <a:t> in Voice Control: </a:t>
            </a:r>
            <a:r>
              <a:rPr lang="de-CH" sz="1600" kern="0" dirty="0" err="1"/>
              <a:t>From</a:t>
            </a:r>
            <a:r>
              <a:rPr lang="de-CH" sz="1600" kern="0" dirty="0"/>
              <a:t> Mobile </a:t>
            </a:r>
            <a:r>
              <a:rPr lang="de-CH" sz="1600" kern="0" dirty="0" err="1"/>
              <a:t>Platforms</a:t>
            </a:r>
            <a:r>
              <a:rPr lang="de-CH" sz="1600" kern="0" dirty="0"/>
              <a:t> </a:t>
            </a:r>
            <a:r>
              <a:rPr lang="de-CH" sz="1600" kern="0" dirty="0" err="1"/>
              <a:t>to</a:t>
            </a:r>
            <a:r>
              <a:rPr lang="de-CH" sz="1600" kern="0" dirty="0"/>
              <a:t> Managing </a:t>
            </a:r>
            <a:r>
              <a:rPr lang="de-CH" sz="1600" kern="0" dirty="0" err="1"/>
              <a:t>IoT</a:t>
            </a:r>
            <a:r>
              <a:rPr lang="de-CH" sz="1600" kern="0" dirty="0"/>
              <a:t> </a:t>
            </a:r>
            <a:r>
              <a:rPr lang="de-CH" sz="1600" kern="0" dirty="0" err="1"/>
              <a:t>Ecosystems</a:t>
            </a:r>
            <a:endParaRPr lang="de-CH" sz="1600" kern="0" dirty="0"/>
          </a:p>
          <a:p>
            <a:pPr marL="342900" indent="-342900">
              <a:buFont typeface="Wingdings" pitchFamily="2" charset="2"/>
              <a:buAutoNum type="arabicPeriod" startAt="11"/>
            </a:pPr>
            <a:r>
              <a:rPr lang="de-CH" sz="1600" kern="0" dirty="0" err="1"/>
              <a:t>Stay</a:t>
            </a:r>
            <a:r>
              <a:rPr lang="de-CH" sz="1600" kern="0" dirty="0"/>
              <a:t> Aware </a:t>
            </a:r>
            <a:r>
              <a:rPr lang="de-CH" sz="1600" kern="0" dirty="0" err="1"/>
              <a:t>and</a:t>
            </a:r>
            <a:r>
              <a:rPr lang="de-CH" sz="1600" kern="0" dirty="0"/>
              <a:t> Allied: Further Expansion </a:t>
            </a:r>
            <a:r>
              <a:rPr lang="de-CH" sz="1600" kern="0" dirty="0" err="1"/>
              <a:t>of</a:t>
            </a:r>
            <a:r>
              <a:rPr lang="de-CH" sz="1600" kern="0" dirty="0"/>
              <a:t> </a:t>
            </a:r>
            <a:r>
              <a:rPr lang="de-CH" sz="1600" kern="0" dirty="0" err="1"/>
              <a:t>IoT</a:t>
            </a:r>
            <a:br>
              <a:rPr lang="de-CH" sz="1600" kern="0" dirty="0"/>
            </a:br>
            <a:endParaRPr lang="de-CH" sz="1600" kern="0" dirty="0"/>
          </a:p>
          <a:p>
            <a:pPr marL="342900" indent="-342900">
              <a:buFont typeface="Wingdings" pitchFamily="2" charset="2"/>
              <a:buAutoNum type="arabicPeriod" startAt="11"/>
            </a:pPr>
            <a:endParaRPr lang="de-CH" sz="1600" kern="0" dirty="0"/>
          </a:p>
          <a:p>
            <a:pPr marL="342900" indent="-342900">
              <a:buFont typeface="Wingdings" pitchFamily="2" charset="2"/>
              <a:buAutoNum type="arabicPeriod" startAt="11"/>
            </a:pPr>
            <a:endParaRPr lang="de-CH" sz="2000" kern="0" dirty="0"/>
          </a:p>
          <a:p>
            <a:pPr marL="342900" indent="-342900">
              <a:buFont typeface="+mj-lt"/>
              <a:buAutoNum type="arabicPeriod" startAt="11"/>
            </a:pPr>
            <a:endParaRPr lang="de-CH" sz="1800" kern="0" dirty="0"/>
          </a:p>
        </p:txBody>
      </p:sp>
    </p:spTree>
    <p:extLst>
      <p:ext uri="{BB962C8B-B14F-4D97-AF65-F5344CB8AC3E}">
        <p14:creationId xmlns:p14="http://schemas.microsoft.com/office/powerpoint/2010/main" val="21430850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A783126-D89E-454F-8259-866BC546E910}"/>
              </a:ext>
            </a:extLst>
          </p:cNvPr>
          <p:cNvSpPr>
            <a:spLocks noGrp="1"/>
          </p:cNvSpPr>
          <p:nvPr>
            <p:ph type="title"/>
          </p:nvPr>
        </p:nvSpPr>
        <p:spPr/>
        <p:txBody>
          <a:bodyPr/>
          <a:lstStyle/>
          <a:p>
            <a:r>
              <a:rPr lang="de-DE" dirty="0" err="1"/>
              <a:t>IoT</a:t>
            </a:r>
            <a:r>
              <a:rPr lang="de-DE" dirty="0"/>
              <a:t> Szenarien: The Big Picture</a:t>
            </a:r>
          </a:p>
        </p:txBody>
      </p:sp>
      <p:sp>
        <p:nvSpPr>
          <p:cNvPr id="4" name="Datumsplatzhalter 3">
            <a:extLst>
              <a:ext uri="{FF2B5EF4-FFF2-40B4-BE49-F238E27FC236}">
                <a16:creationId xmlns:a16="http://schemas.microsoft.com/office/drawing/2014/main" id="{FF396ACA-C528-0845-8454-53874E939F1C}"/>
              </a:ext>
            </a:extLst>
          </p:cNvPr>
          <p:cNvSpPr>
            <a:spLocks noGrp="1"/>
          </p:cNvSpPr>
          <p:nvPr>
            <p:ph type="dt" sz="half" idx="10"/>
          </p:nvPr>
        </p:nvSpPr>
        <p:spPr/>
        <p:txBody>
          <a:bodyPr/>
          <a:lstStyle/>
          <a:p>
            <a:pPr>
              <a:defRPr/>
            </a:pPr>
            <a:fld id="{62291437-F07E-41FF-B15A-6F7797370411}" type="datetime4">
              <a:rPr lang="de-DE" smtClean="0"/>
              <a:pPr>
                <a:defRPr/>
              </a:pPr>
              <a:t>19. Oktober 2019</a:t>
            </a:fld>
            <a:r>
              <a:rPr lang="de-DE"/>
              <a:t> </a:t>
            </a:r>
            <a:endParaRPr lang="de-CH"/>
          </a:p>
        </p:txBody>
      </p:sp>
      <p:sp>
        <p:nvSpPr>
          <p:cNvPr id="5" name="Fußzeilenplatzhalter 4">
            <a:extLst>
              <a:ext uri="{FF2B5EF4-FFF2-40B4-BE49-F238E27FC236}">
                <a16:creationId xmlns:a16="http://schemas.microsoft.com/office/drawing/2014/main" id="{40D8B23C-8FA5-B34C-B975-BC74442D783B}"/>
              </a:ext>
            </a:extLst>
          </p:cNvPr>
          <p:cNvSpPr>
            <a:spLocks noGrp="1"/>
          </p:cNvSpPr>
          <p:nvPr>
            <p:ph type="ftr" sz="quarter" idx="11"/>
          </p:nvPr>
        </p:nvSpPr>
        <p:spPr/>
        <p:txBody>
          <a:bodyPr/>
          <a:lstStyle/>
          <a:p>
            <a:pPr>
              <a:defRPr/>
            </a:pPr>
            <a:r>
              <a:rPr lang="de-CH"/>
              <a:t>(C) Hochschule für Technik, FHNW</a:t>
            </a:r>
          </a:p>
        </p:txBody>
      </p:sp>
      <p:sp>
        <p:nvSpPr>
          <p:cNvPr id="6" name="Foliennummernplatzhalter 5">
            <a:extLst>
              <a:ext uri="{FF2B5EF4-FFF2-40B4-BE49-F238E27FC236}">
                <a16:creationId xmlns:a16="http://schemas.microsoft.com/office/drawing/2014/main" id="{B48D822F-E453-B94D-A374-6208B2CAACD3}"/>
              </a:ext>
            </a:extLst>
          </p:cNvPr>
          <p:cNvSpPr>
            <a:spLocks noGrp="1"/>
          </p:cNvSpPr>
          <p:nvPr>
            <p:ph type="sldNum" sz="quarter" idx="12"/>
          </p:nvPr>
        </p:nvSpPr>
        <p:spPr/>
        <p:txBody>
          <a:bodyPr/>
          <a:lstStyle/>
          <a:p>
            <a:pPr>
              <a:defRPr/>
            </a:pPr>
            <a:fld id="{883E2366-F660-4431-B6B4-C12EB57AAC9D}" type="slidenum">
              <a:rPr lang="de-CH" smtClean="0"/>
              <a:pPr>
                <a:defRPr/>
              </a:pPr>
              <a:t>9</a:t>
            </a:fld>
            <a:endParaRPr lang="de-CH"/>
          </a:p>
        </p:txBody>
      </p:sp>
      <p:pic>
        <p:nvPicPr>
          <p:cNvPr id="7" name="Grafik 6">
            <a:extLst>
              <a:ext uri="{FF2B5EF4-FFF2-40B4-BE49-F238E27FC236}">
                <a16:creationId xmlns:a16="http://schemas.microsoft.com/office/drawing/2014/main" id="{1BDBDED2-1E2B-904A-A669-F1287D953B1E}"/>
              </a:ext>
            </a:extLst>
          </p:cNvPr>
          <p:cNvPicPr>
            <a:picLocks noChangeAspect="1"/>
          </p:cNvPicPr>
          <p:nvPr/>
        </p:nvPicPr>
        <p:blipFill>
          <a:blip r:embed="rId2"/>
          <a:stretch>
            <a:fillRect/>
          </a:stretch>
        </p:blipFill>
        <p:spPr>
          <a:xfrm>
            <a:off x="1802272" y="3502704"/>
            <a:ext cx="1270807" cy="1270807"/>
          </a:xfrm>
          <a:prstGeom prst="rect">
            <a:avLst/>
          </a:prstGeom>
        </p:spPr>
      </p:pic>
      <p:sp>
        <p:nvSpPr>
          <p:cNvPr id="8" name="Textfeld 7">
            <a:extLst>
              <a:ext uri="{FF2B5EF4-FFF2-40B4-BE49-F238E27FC236}">
                <a16:creationId xmlns:a16="http://schemas.microsoft.com/office/drawing/2014/main" id="{03D93BAC-E307-4842-8456-ECEAFD83BCEA}"/>
              </a:ext>
            </a:extLst>
          </p:cNvPr>
          <p:cNvSpPr txBox="1"/>
          <p:nvPr/>
        </p:nvSpPr>
        <p:spPr>
          <a:xfrm>
            <a:off x="684579" y="2828080"/>
            <a:ext cx="2097049" cy="446276"/>
          </a:xfrm>
          <a:prstGeom prst="rect">
            <a:avLst/>
          </a:prstGeom>
          <a:noFill/>
        </p:spPr>
        <p:txBody>
          <a:bodyPr wrap="none" rtlCol="0">
            <a:spAutoFit/>
          </a:bodyPr>
          <a:lstStyle/>
          <a:p>
            <a:r>
              <a:rPr lang="de-DE" b="1" dirty="0">
                <a:solidFill>
                  <a:srgbClr val="0F1887"/>
                </a:solidFill>
              </a:rPr>
              <a:t>Datenakquise</a:t>
            </a:r>
          </a:p>
        </p:txBody>
      </p:sp>
      <p:sp>
        <p:nvSpPr>
          <p:cNvPr id="9" name="Textfeld 8">
            <a:extLst>
              <a:ext uri="{FF2B5EF4-FFF2-40B4-BE49-F238E27FC236}">
                <a16:creationId xmlns:a16="http://schemas.microsoft.com/office/drawing/2014/main" id="{4CA1A274-D09E-654B-9C10-21A1FC8343FB}"/>
              </a:ext>
            </a:extLst>
          </p:cNvPr>
          <p:cNvSpPr txBox="1"/>
          <p:nvPr/>
        </p:nvSpPr>
        <p:spPr>
          <a:xfrm>
            <a:off x="3927547" y="2830299"/>
            <a:ext cx="2294219" cy="446276"/>
          </a:xfrm>
          <a:prstGeom prst="rect">
            <a:avLst/>
          </a:prstGeom>
          <a:noFill/>
        </p:spPr>
        <p:txBody>
          <a:bodyPr wrap="none" rtlCol="0">
            <a:spAutoFit/>
          </a:bodyPr>
          <a:lstStyle/>
          <a:p>
            <a:r>
              <a:rPr lang="de-DE" b="1" dirty="0">
                <a:solidFill>
                  <a:srgbClr val="0F1887"/>
                </a:solidFill>
              </a:rPr>
              <a:t>Datentransport</a:t>
            </a:r>
          </a:p>
        </p:txBody>
      </p:sp>
      <p:sp>
        <p:nvSpPr>
          <p:cNvPr id="10" name="Textfeld 9">
            <a:extLst>
              <a:ext uri="{FF2B5EF4-FFF2-40B4-BE49-F238E27FC236}">
                <a16:creationId xmlns:a16="http://schemas.microsoft.com/office/drawing/2014/main" id="{5A8F8BCB-3BBE-7C49-B92B-F012CCC5AC8D}"/>
              </a:ext>
            </a:extLst>
          </p:cNvPr>
          <p:cNvSpPr txBox="1"/>
          <p:nvPr/>
        </p:nvSpPr>
        <p:spPr>
          <a:xfrm>
            <a:off x="7815451" y="2830299"/>
            <a:ext cx="2081019" cy="446276"/>
          </a:xfrm>
          <a:prstGeom prst="rect">
            <a:avLst/>
          </a:prstGeom>
          <a:noFill/>
        </p:spPr>
        <p:txBody>
          <a:bodyPr wrap="none" rtlCol="0">
            <a:spAutoFit/>
          </a:bodyPr>
          <a:lstStyle/>
          <a:p>
            <a:r>
              <a:rPr lang="de-DE" b="1" dirty="0">
                <a:solidFill>
                  <a:srgbClr val="0F1887"/>
                </a:solidFill>
              </a:rPr>
              <a:t>Datenanalyse</a:t>
            </a:r>
          </a:p>
        </p:txBody>
      </p:sp>
      <p:pic>
        <p:nvPicPr>
          <p:cNvPr id="13" name="Grafik 12">
            <a:extLst>
              <a:ext uri="{FF2B5EF4-FFF2-40B4-BE49-F238E27FC236}">
                <a16:creationId xmlns:a16="http://schemas.microsoft.com/office/drawing/2014/main" id="{9014C529-B742-0846-8BC6-F1256E657F81}"/>
              </a:ext>
            </a:extLst>
          </p:cNvPr>
          <p:cNvPicPr>
            <a:picLocks noChangeAspect="1"/>
          </p:cNvPicPr>
          <p:nvPr/>
        </p:nvPicPr>
        <p:blipFill>
          <a:blip r:embed="rId3"/>
          <a:stretch>
            <a:fillRect/>
          </a:stretch>
        </p:blipFill>
        <p:spPr>
          <a:xfrm>
            <a:off x="689937" y="3891828"/>
            <a:ext cx="636046" cy="636046"/>
          </a:xfrm>
          <a:prstGeom prst="rect">
            <a:avLst/>
          </a:prstGeom>
        </p:spPr>
      </p:pic>
      <p:pic>
        <p:nvPicPr>
          <p:cNvPr id="11" name="Grafik 10">
            <a:extLst>
              <a:ext uri="{FF2B5EF4-FFF2-40B4-BE49-F238E27FC236}">
                <a16:creationId xmlns:a16="http://schemas.microsoft.com/office/drawing/2014/main" id="{2E494128-2519-E74F-AC71-D9EADB51CADF}"/>
              </a:ext>
            </a:extLst>
          </p:cNvPr>
          <p:cNvPicPr>
            <a:picLocks noChangeAspect="1"/>
          </p:cNvPicPr>
          <p:nvPr/>
        </p:nvPicPr>
        <p:blipFill>
          <a:blip r:embed="rId4"/>
          <a:stretch>
            <a:fillRect/>
          </a:stretch>
        </p:blipFill>
        <p:spPr>
          <a:xfrm>
            <a:off x="1253975" y="3934438"/>
            <a:ext cx="636046" cy="636046"/>
          </a:xfrm>
          <a:prstGeom prst="rect">
            <a:avLst/>
          </a:prstGeom>
        </p:spPr>
      </p:pic>
      <p:pic>
        <p:nvPicPr>
          <p:cNvPr id="14" name="Grafik 13">
            <a:extLst>
              <a:ext uri="{FF2B5EF4-FFF2-40B4-BE49-F238E27FC236}">
                <a16:creationId xmlns:a16="http://schemas.microsoft.com/office/drawing/2014/main" id="{64A3BDDE-7587-EC4D-8506-4EDD067A5C78}"/>
              </a:ext>
            </a:extLst>
          </p:cNvPr>
          <p:cNvPicPr>
            <a:picLocks noChangeAspect="1"/>
          </p:cNvPicPr>
          <p:nvPr/>
        </p:nvPicPr>
        <p:blipFill>
          <a:blip r:embed="rId5"/>
          <a:stretch>
            <a:fillRect/>
          </a:stretch>
        </p:blipFill>
        <p:spPr>
          <a:xfrm>
            <a:off x="4544273" y="3632055"/>
            <a:ext cx="1044649" cy="1044649"/>
          </a:xfrm>
          <a:prstGeom prst="rect">
            <a:avLst/>
          </a:prstGeom>
        </p:spPr>
      </p:pic>
      <p:pic>
        <p:nvPicPr>
          <p:cNvPr id="17" name="Grafik 16">
            <a:extLst>
              <a:ext uri="{FF2B5EF4-FFF2-40B4-BE49-F238E27FC236}">
                <a16:creationId xmlns:a16="http://schemas.microsoft.com/office/drawing/2014/main" id="{1F6985CD-E860-6046-85CB-D73F8C7AB20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65359" y="3502704"/>
            <a:ext cx="1270807" cy="1270807"/>
          </a:xfrm>
          <a:prstGeom prst="rect">
            <a:avLst/>
          </a:prstGeom>
        </p:spPr>
      </p:pic>
      <p:pic>
        <p:nvPicPr>
          <p:cNvPr id="18" name="Grafik 17">
            <a:extLst>
              <a:ext uri="{FF2B5EF4-FFF2-40B4-BE49-F238E27FC236}">
                <a16:creationId xmlns:a16="http://schemas.microsoft.com/office/drawing/2014/main" id="{1A51BF22-9425-E248-9648-00578CF0B2DB}"/>
              </a:ext>
            </a:extLst>
          </p:cNvPr>
          <p:cNvPicPr>
            <a:picLocks noChangeAspect="1"/>
          </p:cNvPicPr>
          <p:nvPr/>
        </p:nvPicPr>
        <p:blipFill>
          <a:blip r:embed="rId7"/>
          <a:stretch>
            <a:fillRect/>
          </a:stretch>
        </p:blipFill>
        <p:spPr>
          <a:xfrm>
            <a:off x="8783704" y="3837537"/>
            <a:ext cx="735740" cy="735740"/>
          </a:xfrm>
          <a:prstGeom prst="rect">
            <a:avLst/>
          </a:prstGeom>
        </p:spPr>
      </p:pic>
      <p:cxnSp>
        <p:nvCxnSpPr>
          <p:cNvPr id="22" name="Gerade Verbindung mit Pfeil 21">
            <a:extLst>
              <a:ext uri="{FF2B5EF4-FFF2-40B4-BE49-F238E27FC236}">
                <a16:creationId xmlns:a16="http://schemas.microsoft.com/office/drawing/2014/main" id="{93E6C5DA-5B3D-B445-8BC9-2A7B8E545642}"/>
              </a:ext>
            </a:extLst>
          </p:cNvPr>
          <p:cNvCxnSpPr/>
          <p:nvPr/>
        </p:nvCxnSpPr>
        <p:spPr bwMode="auto">
          <a:xfrm>
            <a:off x="3279475" y="4130563"/>
            <a:ext cx="648072" cy="0"/>
          </a:xfrm>
          <a:prstGeom prst="straightConnector1">
            <a:avLst/>
          </a:prstGeom>
          <a:solidFill>
            <a:srgbClr val="9999CC"/>
          </a:solidFill>
          <a:ln w="38100" cap="flat" cmpd="sng" algn="ctr">
            <a:solidFill>
              <a:schemeClr val="bg1">
                <a:lumMod val="65000"/>
              </a:schemeClr>
            </a:solidFill>
            <a:prstDash val="solid"/>
            <a:round/>
            <a:headEnd type="none" w="med" len="med"/>
            <a:tailEnd type="triangle"/>
          </a:ln>
          <a:effectLst/>
        </p:spPr>
      </p:cxnSp>
      <p:cxnSp>
        <p:nvCxnSpPr>
          <p:cNvPr id="24" name="Gerade Verbindung mit Pfeil 23">
            <a:extLst>
              <a:ext uri="{FF2B5EF4-FFF2-40B4-BE49-F238E27FC236}">
                <a16:creationId xmlns:a16="http://schemas.microsoft.com/office/drawing/2014/main" id="{93B05AA6-EAEA-AB4F-B525-D3FFC5D9FCC9}"/>
              </a:ext>
            </a:extLst>
          </p:cNvPr>
          <p:cNvCxnSpPr/>
          <p:nvPr/>
        </p:nvCxnSpPr>
        <p:spPr bwMode="auto">
          <a:xfrm>
            <a:off x="3267427" y="4301331"/>
            <a:ext cx="648072" cy="0"/>
          </a:xfrm>
          <a:prstGeom prst="straightConnector1">
            <a:avLst/>
          </a:prstGeom>
          <a:solidFill>
            <a:srgbClr val="9999CC"/>
          </a:solidFill>
          <a:ln w="38100" cap="flat" cmpd="sng" algn="ctr">
            <a:solidFill>
              <a:schemeClr val="bg1">
                <a:lumMod val="65000"/>
              </a:schemeClr>
            </a:solidFill>
            <a:prstDash val="solid"/>
            <a:round/>
            <a:headEnd type="triangle" w="med" len="med"/>
            <a:tailEnd type="none"/>
          </a:ln>
          <a:effectLst/>
        </p:spPr>
      </p:cxnSp>
      <p:cxnSp>
        <p:nvCxnSpPr>
          <p:cNvPr id="27" name="Gerade Verbindung mit Pfeil 26">
            <a:extLst>
              <a:ext uri="{FF2B5EF4-FFF2-40B4-BE49-F238E27FC236}">
                <a16:creationId xmlns:a16="http://schemas.microsoft.com/office/drawing/2014/main" id="{D26FBDBC-7FD8-DB41-80C6-37587424008E}"/>
              </a:ext>
            </a:extLst>
          </p:cNvPr>
          <p:cNvCxnSpPr/>
          <p:nvPr/>
        </p:nvCxnSpPr>
        <p:spPr bwMode="auto">
          <a:xfrm>
            <a:off x="6582711" y="4081693"/>
            <a:ext cx="648072" cy="0"/>
          </a:xfrm>
          <a:prstGeom prst="straightConnector1">
            <a:avLst/>
          </a:prstGeom>
          <a:solidFill>
            <a:srgbClr val="9999CC"/>
          </a:solidFill>
          <a:ln w="38100" cap="flat" cmpd="sng" algn="ctr">
            <a:solidFill>
              <a:schemeClr val="bg1">
                <a:lumMod val="65000"/>
              </a:schemeClr>
            </a:solidFill>
            <a:prstDash val="solid"/>
            <a:round/>
            <a:headEnd type="none" w="med" len="med"/>
            <a:tailEnd type="triangle"/>
          </a:ln>
          <a:effectLst/>
        </p:spPr>
      </p:cxnSp>
      <p:cxnSp>
        <p:nvCxnSpPr>
          <p:cNvPr id="28" name="Gerade Verbindung mit Pfeil 27">
            <a:extLst>
              <a:ext uri="{FF2B5EF4-FFF2-40B4-BE49-F238E27FC236}">
                <a16:creationId xmlns:a16="http://schemas.microsoft.com/office/drawing/2014/main" id="{B9E4E0FF-52E2-D749-BEA1-7B88366BA88F}"/>
              </a:ext>
            </a:extLst>
          </p:cNvPr>
          <p:cNvCxnSpPr/>
          <p:nvPr/>
        </p:nvCxnSpPr>
        <p:spPr bwMode="auto">
          <a:xfrm>
            <a:off x="6570663" y="4252461"/>
            <a:ext cx="648072" cy="0"/>
          </a:xfrm>
          <a:prstGeom prst="straightConnector1">
            <a:avLst/>
          </a:prstGeom>
          <a:solidFill>
            <a:srgbClr val="9999CC"/>
          </a:solidFill>
          <a:ln w="38100" cap="flat" cmpd="sng" algn="ctr">
            <a:solidFill>
              <a:schemeClr val="bg1">
                <a:lumMod val="65000"/>
              </a:schemeClr>
            </a:solidFill>
            <a:prstDash val="solid"/>
            <a:round/>
            <a:headEnd type="triangle" w="med" len="med"/>
            <a:tailEnd type="none"/>
          </a:ln>
          <a:effectLst/>
        </p:spPr>
      </p:cxnSp>
    </p:spTree>
    <p:extLst>
      <p:ext uri="{BB962C8B-B14F-4D97-AF65-F5344CB8AC3E}">
        <p14:creationId xmlns:p14="http://schemas.microsoft.com/office/powerpoint/2010/main" val="715949269"/>
      </p:ext>
    </p:extLst>
  </p:cSld>
  <p:clrMapOvr>
    <a:masterClrMapping/>
  </p:clrMapOvr>
</p:sld>
</file>

<file path=ppt/theme/theme1.xml><?xml version="1.0" encoding="utf-8"?>
<a:theme xmlns:a="http://schemas.openxmlformats.org/drawingml/2006/main" name="PP_HT">
  <a:themeElements>
    <a:clrScheme name="PP_H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P_HT">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9999CC"/>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1135063" rtl="0" eaLnBrk="1" fontAlgn="base" latinLnBrk="0" hangingPunct="1">
          <a:lnSpc>
            <a:spcPct val="100000"/>
          </a:lnSpc>
          <a:spcBef>
            <a:spcPct val="0"/>
          </a:spcBef>
          <a:spcAft>
            <a:spcPct val="0"/>
          </a:spcAft>
          <a:buClrTx/>
          <a:buSzTx/>
          <a:buFontTx/>
          <a:buNone/>
          <a:tabLst/>
          <a:defRPr kumimoji="0" lang="de-DE" sz="23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rgbClr val="9999CC"/>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1135063" rtl="0" eaLnBrk="1" fontAlgn="base" latinLnBrk="0" hangingPunct="1">
          <a:lnSpc>
            <a:spcPct val="100000"/>
          </a:lnSpc>
          <a:spcBef>
            <a:spcPct val="0"/>
          </a:spcBef>
          <a:spcAft>
            <a:spcPct val="0"/>
          </a:spcAft>
          <a:buClrTx/>
          <a:buSzTx/>
          <a:buFontTx/>
          <a:buNone/>
          <a:tabLst/>
          <a:defRPr kumimoji="0" lang="de-DE" sz="2300" b="0" i="0" u="none" strike="noStrike" cap="none" normalizeH="0" baseline="0" smtClean="0">
            <a:ln>
              <a:noFill/>
            </a:ln>
            <a:solidFill>
              <a:schemeClr val="tx1"/>
            </a:solidFill>
            <a:effectLst/>
            <a:latin typeface="Arial" charset="0"/>
          </a:defRPr>
        </a:defPPr>
      </a:lstStyle>
    </a:lnDef>
  </a:objectDefaults>
  <a:extraClrSchemeLst>
    <a:extraClrScheme>
      <a:clrScheme name="PP_H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P_H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P_H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P_H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P_H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P_H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P_H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P_H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P_H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P_H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P_H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P_H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Design">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FHNW_Technik</Template>
  <TotalTime>0</TotalTime>
  <Words>5389</Words>
  <Application>Microsoft Macintosh PowerPoint</Application>
  <PresentationFormat>Benutzerdefiniert</PresentationFormat>
  <Paragraphs>765</Paragraphs>
  <Slides>71</Slides>
  <Notes>2</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71</vt:i4>
      </vt:variant>
    </vt:vector>
  </HeadingPairs>
  <TitlesOfParts>
    <vt:vector size="76" baseType="lpstr">
      <vt:lpstr>Arial</vt:lpstr>
      <vt:lpstr>Symbol</vt:lpstr>
      <vt:lpstr>Times New Roman</vt:lpstr>
      <vt:lpstr>Wingdings</vt:lpstr>
      <vt:lpstr>PP_HT</vt:lpstr>
      <vt:lpstr>PowerPoint-Präsentation</vt:lpstr>
      <vt:lpstr>Zu meiner Person</vt:lpstr>
      <vt:lpstr>Inhalte</vt:lpstr>
      <vt:lpstr>Übersicht</vt:lpstr>
      <vt:lpstr>Lernziele</vt:lpstr>
      <vt:lpstr>Begriffe</vt:lpstr>
      <vt:lpstr>Gartner Hype Cycle "Internet of Things" 2019</vt:lpstr>
      <vt:lpstr>Trends in IoT </vt:lpstr>
      <vt:lpstr>IoT Szenarien: The Big Picture</vt:lpstr>
      <vt:lpstr>Szenarien IoT (Konkrete Beispiele aus dem Institut)</vt:lpstr>
      <vt:lpstr>Szenario: LoRaWAN</vt:lpstr>
      <vt:lpstr>Szenario: Fast Data</vt:lpstr>
      <vt:lpstr>Szenario: Production as a Service on Site</vt:lpstr>
      <vt:lpstr>Szenario: Predictive Maintenance</vt:lpstr>
      <vt:lpstr>Szenario: Distributed Sensors</vt:lpstr>
      <vt:lpstr>IoT Theorie</vt:lpstr>
      <vt:lpstr>Datenakquise: Hardware</vt:lpstr>
      <vt:lpstr>IoT Hardware</vt:lpstr>
      <vt:lpstr>IoT und Digital Twins</vt:lpstr>
      <vt:lpstr>IoT Landkarte</vt:lpstr>
      <vt:lpstr>IoT Hardware: Sensoren</vt:lpstr>
      <vt:lpstr>IoT Hardware: Microcontroller</vt:lpstr>
      <vt:lpstr>IoT Hardware: Evaluation Boards für ESP32</vt:lpstr>
      <vt:lpstr>IoT Hardware: Industrie PC</vt:lpstr>
      <vt:lpstr>Zusammenfassung IoT Hardware</vt:lpstr>
      <vt:lpstr>Datentransport: Netzwerke</vt:lpstr>
      <vt:lpstr>"Internet" vs. "Internet of Things"</vt:lpstr>
      <vt:lpstr>Übertragungsarten</vt:lpstr>
      <vt:lpstr>Wireless Technology</vt:lpstr>
      <vt:lpstr>Wireless Technologien: Frequenzen</vt:lpstr>
      <vt:lpstr>Bluetooth Low Energy (BLE)</vt:lpstr>
      <vt:lpstr>Wi-Fi (WLAN)</vt:lpstr>
      <vt:lpstr>Mobilfunk</vt:lpstr>
      <vt:lpstr>LoRaWAN</vt:lpstr>
      <vt:lpstr>Internet Protokolle: Auswahl</vt:lpstr>
      <vt:lpstr>Protokoll Wirrwarr!</vt:lpstr>
      <vt:lpstr>Die Internetprotokollfamilie </vt:lpstr>
      <vt:lpstr>HTTP Geschichte (1/2)</vt:lpstr>
      <vt:lpstr>HTTP Geschichte (2/2)</vt:lpstr>
      <vt:lpstr>HTTP Basics</vt:lpstr>
      <vt:lpstr>HTTP Methods</vt:lpstr>
      <vt:lpstr>HTTP Status Codes</vt:lpstr>
      <vt:lpstr>URL, Methods, Status Codes</vt:lpstr>
      <vt:lpstr>"Beyond HTTP": Motivation</vt:lpstr>
      <vt:lpstr>Lösungsansätze (1/2)</vt:lpstr>
      <vt:lpstr>Lösungsansätze (2/2)</vt:lpstr>
      <vt:lpstr>WebSocket: Verbindungsaufbau (1/2)</vt:lpstr>
      <vt:lpstr>WebSocket: Verbindungsaufbau (2/2)</vt:lpstr>
      <vt:lpstr>WebSocket: Datenübertragung</vt:lpstr>
      <vt:lpstr>WebSocket Eigenschaften</vt:lpstr>
      <vt:lpstr>Keep Alive mit "Ping/Pong" Messages</vt:lpstr>
      <vt:lpstr> "Beyond HTTP &amp; Websocket": Motivation</vt:lpstr>
      <vt:lpstr>Alternative zu HTTP/Websocket: MQTT</vt:lpstr>
      <vt:lpstr>MQTT (Message Queue Telemetry Transport )</vt:lpstr>
      <vt:lpstr>MQTT Komponenten</vt:lpstr>
      <vt:lpstr>MQTT QoS zur Qualitätskontrolle</vt:lpstr>
      <vt:lpstr>Die 5 wichtigsten Features von MQTT</vt:lpstr>
      <vt:lpstr>MQTT und LoRa (TTN)</vt:lpstr>
      <vt:lpstr>Plattformen für die Daten-Vermittlung</vt:lpstr>
      <vt:lpstr>Datenanalyse: Plattformen</vt:lpstr>
      <vt:lpstr>IoT Platforms: Daten-Analyse</vt:lpstr>
      <vt:lpstr>IoT Platforms: Daten-Visualiserung</vt:lpstr>
      <vt:lpstr>IoT Platform: Komplettsysteme</vt:lpstr>
      <vt:lpstr>IoT Szenarien: Diskussion</vt:lpstr>
      <vt:lpstr>Szenario: LoRaWAN</vt:lpstr>
      <vt:lpstr>Szenario: Fast Data</vt:lpstr>
      <vt:lpstr>Szenario: Production as a Service on Site</vt:lpstr>
      <vt:lpstr>Szenario: Predictive Maintenance</vt:lpstr>
      <vt:lpstr>Szenario: Distributed Sensors</vt:lpstr>
      <vt:lpstr>Kooperationsmöglichkeiten mit der FHNW</vt:lpstr>
      <vt:lpstr>Vielen Dank</vt:lpstr>
    </vt:vector>
  </TitlesOfParts>
  <Company>FHNW Institut Informatik</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FHNW Institut Informatik</dc:title>
  <dc:subject>Präsentation des Instituts</dc:subject>
  <dc:creator>Thekla Müller-Schenker</dc:creator>
  <cp:keywords>Präsentation Instituts Informatik</cp:keywords>
  <cp:lastModifiedBy>Luthiger Jürg</cp:lastModifiedBy>
  <cp:revision>1250</cp:revision>
  <cp:lastPrinted>2019-10-16T08:30:40Z</cp:lastPrinted>
  <dcterms:created xsi:type="dcterms:W3CDTF">2003-11-18T18:13:18Z</dcterms:created>
  <dcterms:modified xsi:type="dcterms:W3CDTF">2019-10-19T10:33:54Z</dcterms:modified>
  <cp:category>Präsentation</cp:category>
</cp:coreProperties>
</file>

<file path=docProps/thumbnail.jpeg>
</file>